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  <p:sldMasterId id="2147484177" r:id="rId2"/>
  </p:sldMasterIdLst>
  <p:notesMasterIdLst>
    <p:notesMasterId r:id="rId14"/>
  </p:notesMasterIdLst>
  <p:sldIdLst>
    <p:sldId id="631" r:id="rId3"/>
    <p:sldId id="674" r:id="rId4"/>
    <p:sldId id="675" r:id="rId5"/>
    <p:sldId id="677" r:id="rId6"/>
    <p:sldId id="676" r:id="rId7"/>
    <p:sldId id="678" r:id="rId8"/>
    <p:sldId id="688" r:id="rId9"/>
    <p:sldId id="687" r:id="rId10"/>
    <p:sldId id="679" r:id="rId11"/>
    <p:sldId id="684" r:id="rId12"/>
    <p:sldId id="686" r:id="rId13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99"/>
    <a:srgbClr val="FFFF00"/>
    <a:srgbClr val="C3FAFD"/>
    <a:srgbClr val="FF0000"/>
    <a:srgbClr val="FF0066"/>
    <a:srgbClr val="CC3300"/>
    <a:srgbClr val="CC0000"/>
    <a:srgbClr val="FFFF66"/>
    <a:srgbClr val="FF66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6323" autoAdjust="0"/>
  </p:normalViewPr>
  <p:slideViewPr>
    <p:cSldViewPr>
      <p:cViewPr varScale="1">
        <p:scale>
          <a:sx n="85" d="100"/>
          <a:sy n="85" d="100"/>
        </p:scale>
        <p:origin x="144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735C67-69C2-48B9-B3A7-19BD1C1DF7E1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745EB4-7F14-47F9-8E90-8D4D342418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02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745EB4-7F14-47F9-8E90-8D4D3424187F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55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745EB4-7F14-47F9-8E90-8D4D3424187F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0215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745EB4-7F14-47F9-8E90-8D4D3424187F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312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946761-8AFE-41CD-AA9F-51BAFBCF2EBF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0AEB4-0C1F-4B4F-B0D1-C6DE0AE0DD1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808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AB175-E5E5-404E-A5A7-9C53B444A7C5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693A6-1F57-4E4E-AB10-631AC5A2A1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685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AB175-E5E5-404E-A5A7-9C53B444A7C5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693A6-1F57-4E4E-AB10-631AC5A2A1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4063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A40A-7AA5-4E14-9D34-25A45434E7F0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3AE5C-6787-4F74-9663-76BC5DAEC9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35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946761-8AFE-41CD-AA9F-51BAFBCF2EBF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0AEB4-0C1F-4B4F-B0D1-C6DE0AE0DD1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1982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90B04F-E009-4DCA-A237-74194FA57536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78EAF-62C3-4F02-864C-3FF470D8A4C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9534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935DCF-FAFE-4CCE-BCE4-C8897BBD5F90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C34BA-6B02-457D-86BE-786052AE8ED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698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849D9F-707A-4035-8813-51B3641EAEEE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D5EBD-B48E-4DC7-80A7-6A1DA8CA16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0112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76DF2A-20F1-40E7-A114-FE1AE480F29E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D947C-18FC-40AA-8284-E2BC954BB25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7513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80CD8C-F7E5-4AA4-ACCF-89E29486FBB6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93F7F-41DF-4408-B01F-88B2D9B8A6B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2348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AB175-E5E5-404E-A5A7-9C53B444A7C5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693A6-1F57-4E4E-AB10-631AC5A2A1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951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90B04F-E009-4DCA-A237-74194FA57536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78EAF-62C3-4F02-864C-3FF470D8A4C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97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7BDF2-4AA4-4788-AB6C-0F37CCDE2322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E2FB9-E600-469F-B0D4-17BB38D9FE5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4780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EB710E-C57F-464D-8EBC-602D809C4A8F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28568-4826-4D05-A990-66BF9D6EB95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833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AB175-E5E5-404E-A5A7-9C53B444A7C5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693A6-1F57-4E4E-AB10-631AC5A2A1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3925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AB175-E5E5-404E-A5A7-9C53B444A7C5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693A6-1F57-4E4E-AB10-631AC5A2A1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18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935DCF-FAFE-4CCE-BCE4-C8897BBD5F90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C34BA-6B02-457D-86BE-786052AE8ED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38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7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849D9F-707A-4035-8813-51B3641EAEEE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D5EBD-B48E-4DC7-80A7-6A1DA8CA168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809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76DF2A-20F1-40E7-A114-FE1AE480F29E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D947C-18FC-40AA-8284-E2BC954BB25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32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80CD8C-F7E5-4AA4-ACCF-89E29486FBB6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93F7F-41DF-4408-B01F-88B2D9B8A6B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053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AB175-E5E5-404E-A5A7-9C53B444A7C5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693A6-1F57-4E4E-AB10-631AC5A2A1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473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497BDF2-4AA4-4788-AB6C-0F37CCDE2322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CE2FB9-E600-469F-B0D4-17BB38D9FE5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294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EB710E-C57F-464D-8EBC-602D809C4A8F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28568-4826-4D05-A990-66BF9D6EB95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978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FAB175-E5E5-404E-A5A7-9C53B444A7C5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1693A6-1F57-4E4E-AB10-631AC5A2A1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84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FAB175-E5E5-404E-A5A7-9C53B444A7C5}" type="datetimeFigureOut">
              <a:rPr lang="ru-RU" smtClean="0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1693A6-1F57-4E4E-AB10-631AC5A2A1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428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8496944" cy="226622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предусмотренных ИПРА инвалидов и детей-инвалидов в Ленинградской области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Михаил\Desktop\Доклад  А.А. Лобжанидзе\gerb_spb_6_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985" y="188640"/>
            <a:ext cx="1225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445224"/>
            <a:ext cx="4090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ГКУЗ ЛО «МИАЦ»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Закарян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745908"/>
              </p:ext>
            </p:extLst>
          </p:nvPr>
        </p:nvGraphicFramePr>
        <p:xfrm>
          <a:off x="0" y="321137"/>
          <a:ext cx="9144001" cy="6564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0415"/>
                <a:gridCol w="1086984"/>
                <a:gridCol w="1238699"/>
                <a:gridCol w="1384428"/>
                <a:gridCol w="1311564"/>
                <a:gridCol w="1311564"/>
                <a:gridCol w="1420347"/>
              </a:tblGrid>
              <a:tr h="38778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Динамическое наблюдение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Лекарственная терапия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Немедикаментозная терапия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Протезировние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ортезирование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Реконструктивная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хирургия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FA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Санаторно-курортное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лечение</a:t>
                      </a:r>
                      <a:endPara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3FAFD"/>
                    </a:solidFill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Бокситогорская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Волосовская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МБ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Волховская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Всеволожская КМБ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Выборгская ДГБ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Выборгская МБ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Вырицкая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РБ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Гатчинская КМБ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Кингисеппская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МБ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Киришская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КМБ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Кировская МБ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Лодейнопольская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Ломоносовская МБ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Лужская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МБ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Подпорожская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МБ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Приморская РБ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Приозерская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МБ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Рощинская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РБ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Светогорская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РБ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Сертоловская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МБ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Сланцевская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МБ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Тихвинская МБ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438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Токсовская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МБ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541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Тосненская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КМБ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158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16682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15485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-23192"/>
            <a:ext cx="9005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ИПРА медицинскими организациями ЛО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фанендоскоп и компью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468313" y="333375"/>
            <a:ext cx="74168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5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538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188913"/>
            <a:ext cx="9158288" cy="734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Нормативно-правовые акты, регулирующие вопросы ИПРА инвалидов и детей-инвалидов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46792" y="2738575"/>
            <a:ext cx="8856984" cy="139133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РФ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31.07.2015г. №528н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разработки и реализации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ИПРА инвалида 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ИПРА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ребенка-инвалида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выдаваемых федеральными государственными учреждениями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МСЭ,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их форм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69830" y="4374554"/>
            <a:ext cx="8856984" cy="215079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защиты РФ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15.10.2015г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№723н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формы и Порядка предоставления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исполнительной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субъектов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 и организациями независимо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организационно-правовых форм информации об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возложенных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них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ИПРА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 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ИПРА ребенка-инвалида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ФГУ МСЭ»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50652" y="1061997"/>
            <a:ext cx="8856984" cy="14309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000" kern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ФЗ РФ от 01.12.2014г. №</a:t>
            </a:r>
            <a:r>
              <a:rPr lang="ru-RU" sz="2000" kern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419-ФЗ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отдельные законодательные акты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 по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вопросам социальной защиты инвалидов в связи с ратификацией Конвенции о правах инвалидов» 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48677" y="5013176"/>
            <a:ext cx="8856984" cy="18002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16, 17, 18 и 19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Приказа Министерства труда и социальной защиты РФ от 31.07.2015г. №528н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механизм формирования и передачи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Выписок из ИПРА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и детей-инвалидов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системы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 (включая региональный)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взаимодействия.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48677" y="1052736"/>
            <a:ext cx="8856984" cy="381642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 9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Приказа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Министерства труда и социальной защиты РФ от 31.07.2015г. №528н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ИПРА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ребенка-инвалида: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оформляется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электронного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подписывается усиленной квалифицированной электронной подписью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 МСЭ; 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подписывается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подписью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инвалида, представителя ребенка-инвалида;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направляется инвалиду, представителю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ребенка-инвалида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информационно-коммуникационных технологий, в том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государственной информационной системы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«Единый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государственных и муниципальных услуг (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функций)»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0" y="140413"/>
            <a:ext cx="9005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 для реализации мероприятий ИПРА инвалидов и детей-инвалидов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122" y="-860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система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взаимодействия при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мероприятий ИПРА инвалидов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 РФ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>
            <a:picLocks noGrp="1" noChangeAspect="1"/>
          </p:cNvPicPr>
          <p:nvPr/>
        </p:nvPicPr>
        <p:blipFill rotWithShape="1">
          <a:blip r:embed="rId2"/>
          <a:stretch/>
        </p:blipFill>
        <p:spPr>
          <a:xfrm>
            <a:off x="92818" y="1577495"/>
            <a:ext cx="6217912" cy="4744854"/>
          </a:xfrm>
          <a:prstGeom prst="rect">
            <a:avLst/>
          </a:prstGeom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92818" y="1052736"/>
            <a:ext cx="2753464" cy="50405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«Федеральная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витрина»</a:t>
            </a:r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6527002" y="727699"/>
            <a:ext cx="2365478" cy="2115448"/>
          </a:xfrm>
          <a:prstGeom prst="wedgeEllipseCallout">
            <a:avLst>
              <a:gd name="adj1" fmla="val -213318"/>
              <a:gd name="adj2" fmla="val 726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6608961" y="2907267"/>
            <a:ext cx="2160240" cy="1656184"/>
          </a:xfrm>
          <a:prstGeom prst="wedgeEllipseCallout">
            <a:avLst>
              <a:gd name="adj1" fmla="val -166321"/>
              <a:gd name="adj2" fmla="val -29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>
            <a:off x="6611417" y="4692222"/>
            <a:ext cx="2172649" cy="1588498"/>
          </a:xfrm>
          <a:prstGeom prst="wedgeEllipseCallout">
            <a:avLst>
              <a:gd name="adj1" fmla="val -107119"/>
              <a:gd name="adj2" fmla="val -3320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04248" y="1101668"/>
            <a:ext cx="20882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 данные пациента: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 рождения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СНИЛС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37872" y="3288254"/>
            <a:ext cx="1620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протокола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6355" y="5085184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реабилитации: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разработки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ИПРА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-101347"/>
            <a:ext cx="9158288" cy="734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/>
              <a:t>информационно-коммуникационных </a:t>
            </a:r>
            <a:r>
              <a:rPr lang="ru-RU" sz="2800" dirty="0" smtClean="0"/>
              <a:t>технологи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«здравоохранение»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сегмента единой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межведомственного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взаимодействия при реализации мероприятий ИПРА инвалидов и детей-инвалидов Ленинградской области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7033"/>
            <a:ext cx="4067944" cy="31613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92292" y="2960623"/>
            <a:ext cx="2752585" cy="43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5305" y="3050844"/>
            <a:ext cx="2480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Контакт-центр ГКУЗ ЛО «МИАЦ»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&amp;Kcy;&amp;acy;&amp;rcy;&amp;tcy;&amp;icy;&amp;ncy;&amp;kcy;&amp;icy; &amp;pcy;&amp;ocy; &amp;zcy;&amp;acy;&amp;pcy;&amp;rcy;&amp;ocy;&amp;scy;&amp;ucy; &amp;scy;&amp;iecy;&amp;rcy;&amp;vcy;&amp;iecy;&amp;rcy; &amp;kcy;&amp;acy;&amp;rcy;&amp;tcy;&amp;icy;&amp;ncy;&amp;kcy;&amp;acy;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090" y="1605937"/>
            <a:ext cx="950480" cy="12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697794" y="2933529"/>
            <a:ext cx="2752585" cy="43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77941" y="3003202"/>
            <a:ext cx="2672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Программный комплекс «ИПРА ЛО»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4444" t="10211" r="5833"/>
          <a:stretch/>
        </p:blipFill>
        <p:spPr>
          <a:xfrm>
            <a:off x="4620003" y="3431314"/>
            <a:ext cx="4523997" cy="31842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339030" y="1082176"/>
            <a:ext cx="1760110" cy="385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293330" y="1043967"/>
            <a:ext cx="1851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комплекс ИПРА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9504724">
            <a:off x="304974" y="1076945"/>
            <a:ext cx="2769618" cy="11209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602281">
            <a:off x="5435831" y="1175458"/>
            <a:ext cx="2600701" cy="11571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5" y="188640"/>
            <a:ext cx="8746454" cy="5716016"/>
          </a:xfrm>
          <a:prstGeom prst="rect">
            <a:avLst/>
          </a:prstGeom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6804248" y="1772816"/>
            <a:ext cx="2304256" cy="1129384"/>
          </a:xfrm>
          <a:prstGeom prst="wedgeRoundRectCallout">
            <a:avLst>
              <a:gd name="adj1" fmla="val -168617"/>
              <a:gd name="adj2" fmla="val 8066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Защищенная сеть передачи данных ТФОМС ЛО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788024" y="4797152"/>
            <a:ext cx="3600400" cy="902852"/>
          </a:xfrm>
          <a:prstGeom prst="wedgeRoundRectCallout">
            <a:avLst>
              <a:gd name="adj1" fmla="val -72417"/>
              <a:gd name="adj2" fmla="val -18096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медицинские организации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17872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248547"/>
              </p:ext>
            </p:extLst>
          </p:nvPr>
        </p:nvGraphicFramePr>
        <p:xfrm>
          <a:off x="35496" y="338336"/>
          <a:ext cx="9145016" cy="6547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1"/>
                <a:gridCol w="2365349"/>
                <a:gridCol w="2306227"/>
                <a:gridCol w="2313199"/>
              </a:tblGrid>
              <a:tr h="210344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пациентов, 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направленных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МСЭ (</a:t>
                      </a:r>
                      <a:r>
                        <a:rPr lang="ru-RU" sz="105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 </a:t>
                      </a:r>
                      <a:endPara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прикрепленных ИПРА 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5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 </a:t>
                      </a:r>
                      <a:endPara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прикрепленных ИПРА (в 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4567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ГатчинскаяМБ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6699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6615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98,75%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24567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Всеволожская КМБ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4157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1595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8,37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217852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Тосненская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КМБ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3632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1335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6,76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245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3478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45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Выборгская МБ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2672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2052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76,80%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245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Кингисеппская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2644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1893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71,60%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245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Тихвинская МБ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2490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2116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84,98%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245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Лужская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2415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1870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77,43%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245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Приозерская МБ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2343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32,78%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4567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Киришская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КМБ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2230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2155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96,64%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245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Кировская МБ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20,79%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45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Токсовская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1833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1544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84,23%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245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Бокситогорская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1635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11,56%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45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Подпорожская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1626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1334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82,04%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245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Сланцевская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1616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60,02%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245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Ломоносовская МБ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1436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1078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75,07%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245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Волосовская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1429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1166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81,60%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245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Лодейнопольская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1179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16,28%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45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Рощинская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РБ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13,04%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4567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Сертоловская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ГБ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93,69%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245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Светогорская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РБ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23,51%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31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Выборгская ДГБ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85,16%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245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Приморская РБ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70,28%</a:t>
                      </a:r>
                    </a:p>
                  </a:txBody>
                  <a:tcPr marL="9525" marR="9525" marT="9525" marB="0" anchor="b">
                    <a:solidFill>
                      <a:schemeClr val="accent4"/>
                    </a:solidFill>
                  </a:tcPr>
                </a:tc>
              </a:tr>
              <a:tr h="1228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Вырицкая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РБ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24,07%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580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48445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30554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63,07%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338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МСЭ пациенты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прикрепленные ИПРА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43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002427"/>
              </p:ext>
            </p:extLst>
          </p:nvPr>
        </p:nvGraphicFramePr>
        <p:xfrm>
          <a:off x="8467" y="332656"/>
          <a:ext cx="9135531" cy="65374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0355"/>
                <a:gridCol w="1707118"/>
                <a:gridCol w="1459626"/>
                <a:gridCol w="1763340"/>
                <a:gridCol w="1401999"/>
                <a:gridCol w="1213093"/>
              </a:tblGrid>
              <a:tr h="550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Прикрепленные ИПРА (абс).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Исполненные  ИПРА (абс.)</a:t>
                      </a:r>
                    </a:p>
                  </a:txBody>
                  <a:tcPr marL="857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Неисполненные ИПРА (абс.) </a:t>
                      </a:r>
                    </a:p>
                  </a:txBody>
                  <a:tcPr marL="857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Исполненных  ИПРА (в %)</a:t>
                      </a:r>
                    </a:p>
                  </a:txBody>
                  <a:tcPr marL="857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Неисполненных ИПРА (в %)</a:t>
                      </a:r>
                    </a:p>
                  </a:txBody>
                  <a:tcPr marL="85725" marR="9525" marT="9525" marB="0" anchor="ctr">
                    <a:solidFill>
                      <a:schemeClr val="bg1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ГатчинскаяМБ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6615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59,15%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40,85%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Киришская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КМБ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2155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Тихвинская МБ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2116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59,12%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40,88%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Выборгская МБ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1094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53,31%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46,69%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Кингисеппская МБ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1144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39,57%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60,43%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Лужская МБ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45,94%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54,06%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Волховская МБ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1219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68,95%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31,05%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Всеволожская КМБ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1595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1166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Токсовская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1544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41,06%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58,94%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Тосненская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КМБ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1335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1073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80,37%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19,63%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Подпорожская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1334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56,30%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43,70%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Волосовская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1166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51,54%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48,46%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Ломоносовская МБ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33,67%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66,33%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Сланцевская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71,75%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28,25%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Сертоловская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ГБ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54,40%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45,60%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Приозерская МБ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83,20%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Кировская МБ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86,75%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13,25%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Выборгская ДГБ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51,52%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48,48%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Приморская РБ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55,72%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44,28%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Лодейнопольская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96,35%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3,65%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Бокситогорская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70,37%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29,63%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325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Рощинская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РБ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46,61%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53,39%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241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Светогорская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РБ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66,95%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33,05%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120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Вырицкая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РБ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88,46%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11,54%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92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30554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17804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12750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58,27%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41,73%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528" y="-82522"/>
            <a:ext cx="9005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ИПРА медицинскими организациями ЛО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50783"/>
              </p:ext>
            </p:extLst>
          </p:nvPr>
        </p:nvGraphicFramePr>
        <p:xfrm>
          <a:off x="0" y="332656"/>
          <a:ext cx="9144001" cy="6525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8857"/>
                <a:gridCol w="1320935"/>
                <a:gridCol w="1728192"/>
                <a:gridCol w="1296144"/>
                <a:gridCol w="1296144"/>
                <a:gridCol w="936104"/>
                <a:gridCol w="1187625"/>
              </a:tblGrid>
              <a:tr h="583256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Сформированные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ИПРА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5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 </a:t>
                      </a:r>
                      <a:endPara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сформированных ИПРА (на 1000 населения)</a:t>
                      </a:r>
                      <a:endPara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ИПРА,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аканчивающиеся в 2017 г. (%)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ИПРА,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аканчивающиеся в 2018 г. (%)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Бессрочные ИПРА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ИПРА,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аканчивающиеся в другой год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5135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ГатчинскаяМБ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5135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Всеволожская КМБ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2289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Тосненская КМБ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51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Волховская МБ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51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Выборгская МБ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39,26%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51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Кингисеппская МБ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33,89%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32,72%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51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Тихвинская МБ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51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Лужская МБ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51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Приозерская МБ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5135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Киришская КМБ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39,87%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51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Кировская МБ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51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Токсовская МБ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326,39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29,30%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51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Бокситогорская МБ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28,20%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51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Подпорожская МБ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54,69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32,23%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51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Сланцевская МБ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51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Ломоносовская МБ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25,91%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51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Волосовская МБ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31,98%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51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Лодейнопольская МБ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40,34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32,74%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51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Рощинская РБ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5135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Сертоловская ГБ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10,44%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39,93%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51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Светогорская РБ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31,93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73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Выборгская ДГБ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20,97%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73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Приморская РБ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39,86%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73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Вырицкая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РБ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73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48445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41,43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26,40%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12,52%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31,60%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29,48%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338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МСЭ и полученные ИПРА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07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Ретроспектива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Ретроспектива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9886</TotalTime>
  <Words>1294</Words>
  <Application>Microsoft Office PowerPoint</Application>
  <PresentationFormat>Экран (4:3)</PresentationFormat>
  <Paragraphs>671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Ретроспектива</vt:lpstr>
      <vt:lpstr>Тема Office</vt:lpstr>
      <vt:lpstr>Об исполнении мероприятий, предусмотренных ИПРА инвалидов и детей-инвалидов в Ленинградской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ЗакарянАА</cp:lastModifiedBy>
  <cp:revision>1142</cp:revision>
  <cp:lastPrinted>2018-05-17T06:58:17Z</cp:lastPrinted>
  <dcterms:created xsi:type="dcterms:W3CDTF">2014-02-21T09:54:27Z</dcterms:created>
  <dcterms:modified xsi:type="dcterms:W3CDTF">2018-05-17T07:00:17Z</dcterms:modified>
</cp:coreProperties>
</file>