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4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2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Январь-Май </a:t>
            </a:r>
            <a:r>
              <a:rPr lang="ru-RU" dirty="0" smtClean="0"/>
              <a:t>2018 </a:t>
            </a:r>
            <a:r>
              <a:rPr lang="ru-RU" dirty="0"/>
              <a:t>г</a:t>
            </a:r>
            <a:r>
              <a:rPr lang="ru-RU" dirty="0" smtClean="0"/>
              <a:t>.</a:t>
            </a:r>
            <a:endParaRPr lang="ru-RU" dirty="0"/>
          </a:p>
        </c:rich>
      </c:tx>
      <c:layout>
        <c:manualLayout>
          <c:xMode val="edge"/>
          <c:yMode val="edge"/>
          <c:x val="0.4251810681613763"/>
          <c:y val="4.85586342313167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9629629629629628"/>
          <c:y val="0.19841456945184924"/>
          <c:w val="0.70370370370370372"/>
          <c:h val="0.554654556389435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выданных листков нетрудоспособности (2018 г.)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218004696586215"/>
                  <c:y val="-0.357711633974617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CADCF6C-7EC5-42CD-A782-0BC540EFD927}" type="VALUE">
                      <a:rPr lang="en-US" sz="200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rPr>
                      <a:pPr>
                        <a:defRPr/>
                      </a:pPr>
                      <a:t>[ЗНАЧЕНИЕ]</a:t>
                    </a:fld>
                    <a:r>
                      <a:rPr lang="en-US" sz="20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rPr>
                      <a:t> (96,5 %)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68714587268082"/>
                      <c:h val="0.1884090110666981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9524653272923991E-2"/>
                  <c:y val="0.1992069672829249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9C6A9A-8769-471F-89F2-88F14315CEC4}" type="VALUE">
                      <a:rPr lang="en-US" sz="2000" smtClean="0">
                        <a:solidFill>
                          <a:srgbClr val="FF0000"/>
                        </a:solidFill>
                      </a:rPr>
                      <a:pPr>
                        <a:defRPr/>
                      </a:pPr>
                      <a:t>[ЗНАЧЕНИЕ]</a:t>
                    </a:fld>
                    <a:r>
                      <a:rPr lang="en-US" sz="2000" dirty="0" smtClean="0">
                        <a:solidFill>
                          <a:srgbClr val="FF0000"/>
                        </a:solidFill>
                      </a:rPr>
                      <a:t> (3,5 %)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887732413293498"/>
                      <c:h val="0.19163630074876678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ЛН</c:v>
                </c:pt>
                <c:pt idx="1">
                  <c:v>ЭЛН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162510</c:v>
                </c:pt>
                <c:pt idx="1">
                  <c:v>5717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50860368634839659"/>
          <c:y val="0.86137084190533564"/>
          <c:w val="0.30079991112098653"/>
          <c:h val="8.314377463783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Июль-Декабрь </a:t>
            </a:r>
            <a:r>
              <a:rPr lang="ru-RU" dirty="0" smtClean="0"/>
              <a:t>2017 </a:t>
            </a:r>
            <a:r>
              <a:rPr lang="ru-RU" dirty="0"/>
              <a:t>г</a:t>
            </a:r>
            <a:r>
              <a:rPr lang="ru-RU" dirty="0" smtClean="0"/>
              <a:t>.</a:t>
            </a:r>
            <a:endParaRPr lang="ru-RU" dirty="0"/>
          </a:p>
        </c:rich>
      </c:tx>
      <c:layout>
        <c:manualLayout>
          <c:xMode val="edge"/>
          <c:yMode val="edge"/>
          <c:x val="0.38201881678291455"/>
          <c:y val="4.85586342313167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9629629629629628"/>
          <c:y val="0.19841456945184924"/>
          <c:w val="0.70370370370370372"/>
          <c:h val="0.554654556389435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выданных листков нетрудоспособности (2018 г.)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8553265771078709"/>
                  <c:y val="-0.359089627864618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CADCF6C-7EC5-42CD-A782-0BC540EFD927}" type="VALUE">
                      <a:rPr lang="en-US" sz="200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rPr>
                      <a:pPr>
                        <a:defRPr/>
                      </a:pPr>
                      <a:t>[ЗНАЧЕНИЕ]</a:t>
                    </a:fld>
                    <a:r>
                      <a:rPr lang="en-US" sz="20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rPr>
                      <a:t> (99.4 %)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310316357543225"/>
                      <c:h val="0.1856532402765231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1596504497978155"/>
                  <c:y val="0.17440513866626337"/>
                </c:manualLayout>
              </c:layout>
              <c:tx>
                <c:rich>
                  <a:bodyPr/>
                  <a:lstStyle/>
                  <a:p>
                    <a:fld id="{EB9C6A9A-8769-471F-89F2-88F14315CEC4}" type="VALUE">
                      <a:rPr lang="en-US" sz="2000" smtClean="0">
                        <a:solidFill>
                          <a:srgbClr val="FF0000"/>
                        </a:solidFill>
                      </a:rPr>
                      <a:pPr/>
                      <a:t>[ЗНАЧЕНИЕ]</a:t>
                    </a:fld>
                    <a:r>
                      <a:rPr lang="en-US" sz="2000" dirty="0" smtClean="0">
                        <a:solidFill>
                          <a:srgbClr val="FF0000"/>
                        </a:solidFill>
                      </a:rPr>
                      <a:t> (0,6</a:t>
                    </a:r>
                    <a:r>
                      <a:rPr lang="en-US" sz="2000" baseline="0" dirty="0" smtClean="0">
                        <a:solidFill>
                          <a:srgbClr val="FF0000"/>
                        </a:solidFill>
                      </a:rPr>
                      <a:t> %)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55520467284459"/>
                      <c:h val="0.1428316000547682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ЛН</c:v>
                </c:pt>
                <c:pt idx="1">
                  <c:v>ЭЛН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176240</c:v>
                </c:pt>
                <c:pt idx="1">
                  <c:v>1067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5061926148236192"/>
          <c:y val="0.81176696768218626"/>
          <c:w val="0.38385137572233224"/>
          <c:h val="0.18823303231781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76F2E-E907-4C46-B05E-CA44D534ECC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6F0A2-9FEA-4A6D-83E6-76B4EB7C7F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0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E5FB34-EA63-4C04-B529-61A09E59C65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536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4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charset="0"/>
            </a:endParaRPr>
          </a:p>
        </p:txBody>
      </p:sp>
      <p:sp>
        <p:nvSpPr>
          <p:cNvPr id="15365" name="Номер слайда 3"/>
          <p:cNvSpPr txBox="1">
            <a:spLocks noGrp="1"/>
          </p:cNvSpPr>
          <p:nvPr/>
        </p:nvSpPr>
        <p:spPr bwMode="auto">
          <a:xfrm>
            <a:off x="3884120" y="8685634"/>
            <a:ext cx="2972280" cy="45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515" tIns="46758" rIns="93515" bIns="46758" anchor="b"/>
          <a:lstStyle/>
          <a:p>
            <a:pPr algn="r" defTabSz="935913"/>
            <a:fld id="{BAB62FBD-1D4C-4E9E-9B07-CBFAD6DA3C34}" type="slidenum">
              <a:rPr lang="ru-RU" altLang="ru-RU" sz="1200">
                <a:latin typeface="Calibri" pitchFamily="34" charset="0"/>
              </a:rPr>
              <a:pPr algn="r" defTabSz="935913"/>
              <a:t>1</a:t>
            </a:fld>
            <a:endParaRPr lang="ru-RU" altLang="ru-RU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005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E5FB34-EA63-4C04-B529-61A09E59C659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536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4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charset="0"/>
            </a:endParaRPr>
          </a:p>
        </p:txBody>
      </p:sp>
      <p:sp>
        <p:nvSpPr>
          <p:cNvPr id="15365" name="Номер слайда 3"/>
          <p:cNvSpPr txBox="1">
            <a:spLocks noGrp="1"/>
          </p:cNvSpPr>
          <p:nvPr/>
        </p:nvSpPr>
        <p:spPr bwMode="auto">
          <a:xfrm>
            <a:off x="3884120" y="8685634"/>
            <a:ext cx="2972280" cy="45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515" tIns="46758" rIns="93515" bIns="46758" anchor="b"/>
          <a:lstStyle/>
          <a:p>
            <a:pPr algn="r" defTabSz="935913"/>
            <a:fld id="{BAB62FBD-1D4C-4E9E-9B07-CBFAD6DA3C34}" type="slidenum">
              <a:rPr lang="ru-RU" altLang="ru-RU" sz="1200">
                <a:latin typeface="Calibri" pitchFamily="34" charset="0"/>
              </a:rPr>
              <a:pPr algn="r" defTabSz="935913"/>
              <a:t>2</a:t>
            </a:fld>
            <a:endParaRPr lang="ru-RU" altLang="ru-RU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85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5F4B89-0809-4A86-82AA-D9894EC058B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527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F0A2-9FEA-4A6D-83E6-76B4EB7C7FA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60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5F4B89-0809-4A86-82AA-D9894EC058B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463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5F4B89-0809-4A86-82AA-D9894EC058B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694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5F4B89-0809-4A86-82AA-D9894EC058B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211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0">
              <a:schemeClr val="accent6">
                <a:lumMod val="20000"/>
                <a:lumOff val="80000"/>
              </a:schemeClr>
            </a:gs>
            <a:gs pos="0">
              <a:schemeClr val="accent6">
                <a:lumMod val="20000"/>
                <a:lumOff val="80000"/>
              </a:schemeClr>
            </a:gs>
            <a:gs pos="50000">
              <a:schemeClr val="bg1">
                <a:lumMod val="9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428604"/>
            <a:ext cx="8820472" cy="458487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Информатизация здравоохранения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«Электронный листок нетрудоспособности»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3500430" y="6286520"/>
            <a:ext cx="25559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428604"/>
            <a:ext cx="8820472" cy="912164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ормативно-правовые акты,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регулирующие вопросы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подключения медицинских организаций к системе ФСС ЭЛН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12399"/>
            <a:ext cx="2343697" cy="312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563" y="2739955"/>
            <a:ext cx="2343697" cy="3091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541201"/>
            <a:ext cx="2343696" cy="3091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035" y="2739954"/>
            <a:ext cx="2339744" cy="3091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97563" y="6309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827584" y="6003178"/>
            <a:ext cx="3213676" cy="514749"/>
          </a:xfrm>
          <a:prstGeom prst="wedgeRoundRectCallout">
            <a:avLst>
              <a:gd name="adj1" fmla="val 42259"/>
              <a:gd name="adj2" fmla="val -76522"/>
              <a:gd name="adj3" fmla="val 16667"/>
            </a:avLst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5072103" y="6003178"/>
            <a:ext cx="3213676" cy="514749"/>
          </a:xfrm>
          <a:prstGeom prst="wedgeRoundRectCallout">
            <a:avLst>
              <a:gd name="adj1" fmla="val 42259"/>
              <a:gd name="adj2" fmla="val -76522"/>
              <a:gd name="adj3" fmla="val 16667"/>
            </a:avLst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71600" y="6031981"/>
            <a:ext cx="2961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Комитета по здравоохранению ЛО № 260/1-0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8012" y="6029719"/>
            <a:ext cx="2961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Комитета по здравоохранению ЛО № 455-0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7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465878" y="4941168"/>
            <a:ext cx="3396834" cy="4632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64704"/>
            <a:ext cx="3069772" cy="5315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61463"/>
            <a:ext cx="3069772" cy="350453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42208"/>
            <a:ext cx="3069772" cy="5315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240731"/>
            <a:ext cx="3069772" cy="35045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7704" y="127205"/>
            <a:ext cx="614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План-график подключения МО к ЭЛН 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525" y="3241461"/>
            <a:ext cx="3069772" cy="35143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525" y="2754539"/>
            <a:ext cx="3069772" cy="531586"/>
          </a:xfrm>
          <a:prstGeom prst="rect">
            <a:avLst/>
          </a:prstGeom>
        </p:spPr>
      </p:pic>
      <p:sp>
        <p:nvSpPr>
          <p:cNvPr id="2" name="Овальная выноска 1"/>
          <p:cNvSpPr/>
          <p:nvPr/>
        </p:nvSpPr>
        <p:spPr>
          <a:xfrm>
            <a:off x="5408525" y="908720"/>
            <a:ext cx="3396834" cy="2944286"/>
          </a:xfrm>
          <a:prstGeom prst="wedgeEllipseCallout">
            <a:avLst>
              <a:gd name="adj1" fmla="val -32313"/>
              <a:gd name="adj2" fmla="val 8229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МО</a:t>
            </a:r>
          </a:p>
          <a:p>
            <a:pPr algn="ctr"/>
            <a:r>
              <a:rPr lang="ru-RU" sz="5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sz="5400" dirty="0">
              <a:solidFill>
                <a:schemeClr val="accent6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22537" y="4988103"/>
            <a:ext cx="3386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МО, подключенных к ЭЛН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98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 sz="2128" b="1" i="0" u="none" strike="noStrike" kern="1200" baseline="0">
                <a:solidFill>
                  <a:srgbClr val="1F497D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Количество выданных листков нетрудоспособности в МО ЛО</a:t>
            </a:r>
          </a:p>
        </p:txBody>
      </p:sp>
      <p:graphicFrame>
        <p:nvGraphicFramePr>
          <p:cNvPr id="29" name="Объект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819153"/>
              </p:ext>
            </p:extLst>
          </p:nvPr>
        </p:nvGraphicFramePr>
        <p:xfrm>
          <a:off x="3203848" y="1695777"/>
          <a:ext cx="5256584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Объект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078940"/>
              </p:ext>
            </p:extLst>
          </p:nvPr>
        </p:nvGraphicFramePr>
        <p:xfrm>
          <a:off x="-1188640" y="1695777"/>
          <a:ext cx="5256584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1557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99592" y="260648"/>
            <a:ext cx="7422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выданных ЭЛН/ЛН в МО ЛО (в %)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80728"/>
            <a:ext cx="7778316" cy="73153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40252"/>
            <a:ext cx="7778316" cy="492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7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99592" y="260648"/>
            <a:ext cx="7422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выданных ЭЛН/ЛН в МО ЛО (в %)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80728"/>
            <a:ext cx="7778316" cy="7315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7778316" cy="492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99592" y="260648"/>
            <a:ext cx="7422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выданных ЭЛН/ЛН в МО ЛО (в %)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80728"/>
            <a:ext cx="7778316" cy="7315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89228"/>
            <a:ext cx="7778316" cy="400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80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внимание!</a:t>
            </a:r>
            <a:endParaRPr lang="ru-RU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5218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118</Words>
  <Application>Microsoft Office PowerPoint</Application>
  <PresentationFormat>Экран (4:3)</PresentationFormat>
  <Paragraphs>29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Times New Roman</vt:lpstr>
      <vt:lpstr>Тема Office</vt:lpstr>
      <vt:lpstr>Информатизация здравоохранения «Электронный листок нетрудоспособности»  </vt:lpstr>
      <vt:lpstr>Нормативно-правовые акты, регулирующие вопросы подключения медицинских организаций к системе ФСС ЭЛН </vt:lpstr>
      <vt:lpstr>Презентация PowerPoint</vt:lpstr>
      <vt:lpstr>Количество выданных листков нетрудоспособности в МО ЛО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«Электронный листок нетрудоспособности»</dc:title>
  <dc:creator>user</dc:creator>
  <cp:lastModifiedBy>ЗакарянАА</cp:lastModifiedBy>
  <cp:revision>35</cp:revision>
  <dcterms:created xsi:type="dcterms:W3CDTF">2017-05-26T11:05:06Z</dcterms:created>
  <dcterms:modified xsi:type="dcterms:W3CDTF">2018-05-17T06:38:45Z</dcterms:modified>
</cp:coreProperties>
</file>