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555" r:id="rId2"/>
    <p:sldId id="624" r:id="rId3"/>
    <p:sldId id="626" r:id="rId4"/>
    <p:sldId id="483" r:id="rId5"/>
    <p:sldId id="625" r:id="rId6"/>
    <p:sldId id="570" r:id="rId7"/>
    <p:sldId id="567" r:id="rId8"/>
    <p:sldId id="575" r:id="rId9"/>
    <p:sldId id="547" r:id="rId10"/>
    <p:sldId id="627" r:id="rId11"/>
    <p:sldId id="628" r:id="rId12"/>
    <p:sldId id="631" r:id="rId13"/>
    <p:sldId id="632" r:id="rId14"/>
    <p:sldId id="635" r:id="rId15"/>
    <p:sldId id="636" r:id="rId16"/>
    <p:sldId id="650" r:id="rId17"/>
    <p:sldId id="651" r:id="rId18"/>
    <p:sldId id="652" r:id="rId19"/>
    <p:sldId id="653" r:id="rId20"/>
    <p:sldId id="654" r:id="rId21"/>
    <p:sldId id="655" r:id="rId22"/>
    <p:sldId id="656" r:id="rId23"/>
    <p:sldId id="658" r:id="rId24"/>
    <p:sldId id="660" r:id="rId25"/>
    <p:sldId id="668" r:id="rId26"/>
    <p:sldId id="647" r:id="rId27"/>
    <p:sldId id="662" r:id="rId28"/>
    <p:sldId id="664" r:id="rId29"/>
    <p:sldId id="665" r:id="rId30"/>
    <p:sldId id="671" r:id="rId31"/>
    <p:sldId id="674" r:id="rId32"/>
    <p:sldId id="675" r:id="rId33"/>
    <p:sldId id="608" r:id="rId34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FF00"/>
    <a:srgbClr val="FF0066"/>
    <a:srgbClr val="FF0000"/>
    <a:srgbClr val="FF66CC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7" autoAdjust="0"/>
    <p:restoredTop sz="99160" autoAdjust="0"/>
  </p:normalViewPr>
  <p:slideViewPr>
    <p:cSldViewPr>
      <p:cViewPr varScale="1">
        <p:scale>
          <a:sx n="116" d="100"/>
          <a:sy n="116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75000000000004"/>
          <c:y val="1.5625E-2"/>
          <c:w val="0.6865697178477681"/>
          <c:h val="0.6942500000000000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2860892388451032E-4"/>
          <c:y val="0.74466633858267761"/>
          <c:w val="0.49140944881889781"/>
          <c:h val="0.202308329377543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735C67-69C2-48B9-B3A7-19BD1C1DF7E1}" type="datetimeFigureOut">
              <a:rPr lang="ru-RU"/>
              <a:pPr>
                <a:defRPr/>
              </a:pPr>
              <a:t>27.12.2016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4745EB4-7F14-47F9-8E90-8D4D342418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1502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46761-8AFE-41CD-AA9F-51BAFBCF2EBF}" type="datetimeFigureOut">
              <a:rPr lang="ru-RU"/>
              <a:pPr>
                <a:defRPr/>
              </a:pPr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0AEB4-0C1F-4B4F-B0D1-C6DE0AE0DD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179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59A9A-2893-428F-A5C0-F496D22C5E81}" type="datetimeFigureOut">
              <a:rPr lang="ru-RU"/>
              <a:pPr>
                <a:defRPr/>
              </a:pPr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15E74-1911-4E29-B9BB-A621136E21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770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57831-5299-44FB-9512-D0E3B17A2620}" type="datetimeFigureOut">
              <a:rPr lang="ru-RU"/>
              <a:pPr>
                <a:defRPr/>
              </a:pPr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33236-753E-46EE-8B0D-A9637CC378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8519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82838-E16A-419E-A564-A8EA00C52E5C}" type="datetimeFigureOut">
              <a:rPr lang="ru-RU"/>
              <a:pPr>
                <a:defRPr/>
              </a:pPr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C02E7-A0C1-42A5-84C0-1A16073092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587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A40A-7AA5-4E14-9D34-25A45434E7F0}" type="datetimeFigureOut">
              <a:rPr lang="ru-RU"/>
              <a:pPr>
                <a:defRPr/>
              </a:pPr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3AE5C-6787-4F74-9663-76BC5DAEC9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922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0B04F-E009-4DCA-A237-74194FA57536}" type="datetimeFigureOut">
              <a:rPr lang="ru-RU"/>
              <a:pPr>
                <a:defRPr/>
              </a:pPr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78EAF-62C3-4F02-864C-3FF470D8A4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880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35DCF-FAFE-4CCE-BCE4-C8897BBD5F90}" type="datetimeFigureOut">
              <a:rPr lang="ru-RU"/>
              <a:pPr>
                <a:defRPr/>
              </a:pPr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C34BA-6B02-457D-86BE-786052AE8E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169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49D9F-707A-4035-8813-51B3641EAEEE}" type="datetimeFigureOut">
              <a:rPr lang="ru-RU"/>
              <a:pPr>
                <a:defRPr/>
              </a:pPr>
              <a:t>27.12.2016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D5EBD-B48E-4DC7-80A7-6A1DA8CA16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961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6DF2A-20F1-40E7-A114-FE1AE480F29E}" type="datetimeFigureOut">
              <a:rPr lang="ru-RU"/>
              <a:pPr>
                <a:defRPr/>
              </a:pPr>
              <a:t>27.12.2016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D947C-18FC-40AA-8284-E2BC954BB2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966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0CD8C-F7E5-4AA4-ACCF-89E29486FBB6}" type="datetimeFigureOut">
              <a:rPr lang="ru-RU"/>
              <a:pPr>
                <a:defRPr/>
              </a:pPr>
              <a:t>27.12.2016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93F7F-41DF-4408-B01F-88B2D9B8A6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0073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B7359-03B6-4337-BC21-549FC31403B5}" type="datetimeFigureOut">
              <a:rPr lang="ru-RU"/>
              <a:pPr>
                <a:defRPr/>
              </a:pPr>
              <a:t>27.12.2016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4F546-764A-42F0-8DC4-8F04C700D9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124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7BDF2-4AA4-4788-AB6C-0F37CCDE2322}" type="datetimeFigureOut">
              <a:rPr lang="ru-RU"/>
              <a:pPr>
                <a:defRPr/>
              </a:pPr>
              <a:t>27.12.2016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E2FB9-E600-469F-B0D4-17BB38D9FE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100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B710E-C57F-464D-8EBC-602D809C4A8F}" type="datetimeFigureOut">
              <a:rPr lang="ru-RU"/>
              <a:pPr>
                <a:defRPr/>
              </a:pPr>
              <a:t>27.12.2016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28568-4826-4D05-A990-66BF9D6EB9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878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FAB175-E5E5-404E-A5A7-9C53B444A7C5}" type="datetimeFigureOut">
              <a:rPr lang="ru-RU"/>
              <a:pPr>
                <a:defRPr/>
              </a:pPr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51693A6-1F57-4E4E-AB10-631AC5A2A1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516188"/>
          <a:ext cx="4038600" cy="269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Диаграмма" r:id="rId3" imgW="6096075" imgH="4067089" progId="MSGraph.Chart.8">
                  <p:embed followColorScheme="full"/>
                </p:oleObj>
              </mc:Choice>
              <mc:Fallback>
                <p:oleObj name="Диаграмма" r:id="rId3" imgW="6096075" imgH="4067089" progId="MSGraph.Chart.8">
                  <p:embed followColorScheme="full"/>
                  <p:pic>
                    <p:nvPicPr>
                      <p:cNvPr id="0" name="Picture 3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16188"/>
                        <a:ext cx="4038600" cy="2693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0" y="188913"/>
            <a:ext cx="9144000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FFFF00"/>
                </a:solidFill>
              </a:rPr>
              <a:t>ФЕДЕРАЛЬНОЕ CТАТИСТИЧЕСКОЕ НАБЛЮДЕНИЕ</a:t>
            </a:r>
            <a:br>
              <a:rPr lang="ru-RU" sz="2400" b="1">
                <a:solidFill>
                  <a:srgbClr val="FFFF00"/>
                </a:solidFill>
              </a:rPr>
            </a:br>
            <a:r>
              <a:rPr lang="ru-RU" sz="2400" b="1">
                <a:solidFill>
                  <a:srgbClr val="FFFF00"/>
                </a:solidFill>
              </a:rPr>
              <a:t>Форма №12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251520" y="1700808"/>
            <a:ext cx="8712968" cy="468052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СВЕДЕНИЯ </a:t>
            </a:r>
            <a:r>
              <a:rPr lang="ru-RU" dirty="0"/>
              <a:t>О ЧИСЛЕ ЗАБОЛЕВАНИЙ, ЗАРЕГИСТРИРОВАННЫХ У ПАЦИЕНТОВ, ПРОЖИВАЮЩИХ В РАЙОНЕ ОБСЛУЖИВАНИЯ МЕДИЦИНСКОЙ ОРГАНИЗАЦИИ </a:t>
            </a:r>
            <a:br>
              <a:rPr lang="ru-RU" dirty="0"/>
            </a:br>
            <a:r>
              <a:rPr lang="ru-RU" dirty="0"/>
              <a:t>за  2016 год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1800" dirty="0" smtClean="0"/>
              <a:t>  </a:t>
            </a:r>
          </a:p>
          <a:p>
            <a:pPr marL="0" indent="0">
              <a:buNone/>
            </a:pPr>
            <a:r>
              <a:rPr lang="ru-RU" sz="1800" dirty="0" smtClean="0"/>
              <a:t>ГКУЗ ЛО « МИАЦ» </a:t>
            </a:r>
            <a:r>
              <a:rPr lang="ru-RU" sz="1800" dirty="0"/>
              <a:t>.                                                       </a:t>
            </a:r>
            <a:r>
              <a:rPr lang="ru-RU" sz="1800" dirty="0" smtClean="0"/>
              <a:t>                       Астапова </a:t>
            </a:r>
            <a:r>
              <a:rPr lang="ru-RU" sz="1800" dirty="0"/>
              <a:t>А.М.</a:t>
            </a:r>
          </a:p>
          <a:p>
            <a:pPr marL="0" indent="0">
              <a:buNone/>
            </a:pPr>
            <a:r>
              <a:rPr lang="ru-RU" sz="1800" dirty="0" smtClean="0"/>
              <a:t>                                                                 27.12.2016 </a:t>
            </a:r>
            <a:r>
              <a:rPr lang="ru-RU" sz="1800" dirty="0"/>
              <a:t>г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971150"/>
              </p:ext>
            </p:extLst>
          </p:nvPr>
        </p:nvGraphicFramePr>
        <p:xfrm>
          <a:off x="141854" y="1178656"/>
          <a:ext cx="8856984" cy="4477137"/>
        </p:xfrm>
        <a:graphic>
          <a:graphicData uri="http://schemas.openxmlformats.org/drawingml/2006/table">
            <a:tbl>
              <a:tblPr/>
              <a:tblGrid>
                <a:gridCol w="4957346"/>
                <a:gridCol w="833348"/>
                <a:gridCol w="1164550"/>
                <a:gridCol w="950870"/>
                <a:gridCol w="950870"/>
              </a:tblGrid>
              <a:tr h="155416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Код МКБ-10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повторные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143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06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Z00-Z99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11" marR="57911" marT="80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98391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обращения в медицинские организации для медицинского осмотра и обследования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Z00-Z13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11" marR="57911" marT="80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4913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потенциальная опасность для здоровья, связанная с инфекционными болезнями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Z20-Z29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11" marR="57911" marT="80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98391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обращения в медицинские организации в связи с необходимостью проведения специфических процедур и получения медицинской помощи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Z40-Z54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11" marR="57911" marT="80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00194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из них: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помощь, включающая использование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реабилитационных процедур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1.4.1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Z50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11" marR="57911" marT="80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06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паллиативная помощь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1.4.2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Z51</a:t>
                      </a: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11" marR="57911" marT="80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98391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потенциальная опасность для здоровья, связанная с социально-экономическими и психосоциальными обстоятельствами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Z55-Z65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11" marR="57911" marT="80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98391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потенциальная опасность для здоровья, связанная  с личным или семейным анамнезом и определенными обстоятельствами, влияющими на здоровье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Z80-Z99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11" marR="57911" marT="80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06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из них: заболевания в семейном анамнезе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1.7.1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Z80-Z84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11" marR="57911" marT="80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06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из них: глухота и потеря слуха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1.7.1.1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ru-RU" sz="10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82.2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11" marR="57911" marT="80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11" marR="57911" marT="80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406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FFFF00"/>
                </a:solidFill>
              </a:rPr>
              <a:t>ИЗМЕНЕНИЯ В ФОРМЕ № 12</a:t>
            </a:r>
            <a:endParaRPr lang="ru-RU" sz="1600" dirty="0"/>
          </a:p>
        </p:txBody>
      </p:sp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-12434" y="224549"/>
            <a:ext cx="914399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Дети первого года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</a:p>
          <a:p>
            <a:pPr algn="ctr"/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состояние здоровья населения и обращения в медицинские организации 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профилактической и иными целями</a:t>
            </a:r>
            <a:r>
              <a:rPr lang="ru-RU" alt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(1600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6"/>
          <p:cNvSpPr>
            <a:spLocks noChangeArrowheads="1"/>
          </p:cNvSpPr>
          <p:nvPr/>
        </p:nvSpPr>
        <p:spPr bwMode="auto">
          <a:xfrm>
            <a:off x="146224" y="5805264"/>
            <a:ext cx="8856985" cy="877163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6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ru-RU" altLang="ru-RU" sz="1400" b="1" dirty="0" smtClean="0">
                <a:solidFill>
                  <a:srgbClr val="FF0000"/>
                </a:solidFill>
              </a:rPr>
              <a:t>(</a:t>
            </a:r>
            <a:r>
              <a:rPr lang="ru-RU" altLang="ru-RU" sz="1400" b="1" dirty="0">
                <a:solidFill>
                  <a:srgbClr val="FF0000"/>
                </a:solidFill>
              </a:rPr>
              <a:t>1650)</a:t>
            </a:r>
          </a:p>
          <a:p>
            <a:pPr eaLnBrk="1" hangingPunct="1"/>
            <a:endParaRPr lang="ru-RU" altLang="ru-RU" sz="900" b="1" dirty="0">
              <a:solidFill>
                <a:srgbClr val="FF0000"/>
              </a:solidFill>
            </a:endParaRPr>
          </a:p>
          <a:p>
            <a:pPr eaLnBrk="1" hangingPunct="1"/>
            <a:r>
              <a:rPr lang="ru-RU" altLang="ru-RU" sz="1100" dirty="0">
                <a:solidFill>
                  <a:srgbClr val="FF0000"/>
                </a:solidFill>
              </a:rPr>
              <a:t>Из стр. 1.7.1.1. таблицы 1600: обследовано на выявление </a:t>
            </a:r>
            <a:r>
              <a:rPr lang="ru-RU" altLang="ru-RU" sz="1100" dirty="0" err="1">
                <a:solidFill>
                  <a:srgbClr val="FF0000"/>
                </a:solidFill>
              </a:rPr>
              <a:t>кондуктивной</a:t>
            </a:r>
            <a:r>
              <a:rPr lang="ru-RU" altLang="ru-RU" sz="1100" dirty="0">
                <a:solidFill>
                  <a:srgbClr val="FF0000"/>
                </a:solidFill>
              </a:rPr>
              <a:t> и </a:t>
            </a:r>
            <a:r>
              <a:rPr lang="ru-RU" altLang="ru-RU" sz="1100" dirty="0" err="1">
                <a:solidFill>
                  <a:srgbClr val="FF0000"/>
                </a:solidFill>
              </a:rPr>
              <a:t>нейросенсорной</a:t>
            </a:r>
            <a:r>
              <a:rPr lang="ru-RU" altLang="ru-RU" sz="1100" dirty="0">
                <a:solidFill>
                  <a:srgbClr val="FF0000"/>
                </a:solidFill>
              </a:rPr>
              <a:t> потери слуха   1 ___________. </a:t>
            </a:r>
          </a:p>
        </p:txBody>
      </p:sp>
    </p:spTree>
    <p:extLst>
      <p:ext uri="{BB962C8B-B14F-4D97-AF65-F5344CB8AC3E}">
        <p14:creationId xmlns:p14="http://schemas.microsoft.com/office/powerpoint/2010/main" val="67309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>
            <a:spLocks noChangeArrowheads="1"/>
          </p:cNvSpPr>
          <p:nvPr/>
        </p:nvSpPr>
        <p:spPr bwMode="auto">
          <a:xfrm>
            <a:off x="-12434" y="224549"/>
            <a:ext cx="91439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Дети первого года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</a:p>
          <a:p>
            <a:pPr algn="ctr"/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состояние здоровья населения и обращения в медицинские организации 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профилактической и иными целями</a:t>
            </a:r>
            <a:r>
              <a:rPr lang="ru-RU" alt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Прямоугольник 4"/>
          <p:cNvSpPr>
            <a:spLocks noChangeArrowheads="1"/>
          </p:cNvSpPr>
          <p:nvPr/>
        </p:nvSpPr>
        <p:spPr bwMode="auto">
          <a:xfrm>
            <a:off x="179511" y="1052736"/>
            <a:ext cx="8856985" cy="615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(1700)</a:t>
            </a:r>
          </a:p>
          <a:p>
            <a:pPr eaLnBrk="1" hangingPunct="1"/>
            <a:r>
              <a:rPr lang="ru-RU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 новорожденных, поступивших под наблюдение данной организации   – всего  1  _________ </a:t>
            </a:r>
            <a:r>
              <a:rPr lang="ru-RU" altLang="ru-RU" dirty="0"/>
              <a:t>,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21166"/>
              </p:ext>
            </p:extLst>
          </p:nvPr>
        </p:nvGraphicFramePr>
        <p:xfrm>
          <a:off x="186795" y="1788986"/>
          <a:ext cx="8849701" cy="1928045"/>
        </p:xfrm>
        <a:graphic>
          <a:graphicData uri="http://schemas.openxmlformats.org/drawingml/2006/table">
            <a:tbl>
              <a:tblPr/>
              <a:tblGrid>
                <a:gridCol w="6303340"/>
                <a:gridCol w="2546361"/>
              </a:tblGrid>
              <a:tr h="87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(1800)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Осмотрено новорожденных на 1 этапе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аудиологического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скрининга  1 _________, </a:t>
                      </a:r>
                    </a:p>
                  </a:txBody>
                  <a:tcPr marL="60704" marR="6070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 выявлено с нарушениями слуха  2 ___________,</a:t>
                      </a:r>
                    </a:p>
                  </a:txBody>
                  <a:tcPr marL="60704" marR="6070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052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числа выявленных с нарушением слуха на I этапе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аудиологического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скрининга обследовано на 2 этапе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аудиологического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скрининга  3 _________,</a:t>
                      </a:r>
                    </a:p>
                  </a:txBody>
                  <a:tcPr marL="60704" marR="60704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 выявлено с нарушениями слуха  4 ___________,</a:t>
                      </a:r>
                    </a:p>
                  </a:txBody>
                  <a:tcPr marL="60704" marR="6070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1" y="3933056"/>
            <a:ext cx="8881362" cy="25545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tabLst>
                <a:tab pos="3017838" algn="ctr"/>
                <a:tab pos="4006850" algn="r"/>
                <a:tab pos="5178425" algn="l"/>
                <a:tab pos="6167438" algn="l"/>
                <a:tab pos="7337425" algn="l"/>
                <a:tab pos="832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017838" algn="ctr"/>
                <a:tab pos="4006850" algn="r"/>
                <a:tab pos="5178425" algn="l"/>
                <a:tab pos="6167438" algn="l"/>
                <a:tab pos="7337425" algn="l"/>
                <a:tab pos="832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3017838" algn="ctr"/>
                <a:tab pos="4006850" algn="r"/>
                <a:tab pos="5178425" algn="l"/>
                <a:tab pos="6167438" algn="l"/>
                <a:tab pos="7337425" algn="l"/>
                <a:tab pos="832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3017838" algn="ctr"/>
                <a:tab pos="4006850" algn="r"/>
                <a:tab pos="5178425" algn="l"/>
                <a:tab pos="6167438" algn="l"/>
                <a:tab pos="7337425" algn="l"/>
                <a:tab pos="832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017838" algn="ctr"/>
                <a:tab pos="4006850" algn="r"/>
                <a:tab pos="5178425" algn="l"/>
                <a:tab pos="6167438" algn="l"/>
                <a:tab pos="7337425" algn="l"/>
                <a:tab pos="832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017838" algn="ctr"/>
                <a:tab pos="4006850" algn="r"/>
                <a:tab pos="5178425" algn="l"/>
                <a:tab pos="6167438" algn="l"/>
                <a:tab pos="7337425" algn="l"/>
                <a:tab pos="832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017838" algn="ctr"/>
                <a:tab pos="4006850" algn="r"/>
                <a:tab pos="5178425" algn="l"/>
                <a:tab pos="6167438" algn="l"/>
                <a:tab pos="7337425" algn="l"/>
                <a:tab pos="832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017838" algn="ctr"/>
                <a:tab pos="4006850" algn="r"/>
                <a:tab pos="5178425" algn="l"/>
                <a:tab pos="6167438" algn="l"/>
                <a:tab pos="7337425" algn="l"/>
                <a:tab pos="832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017838" algn="ctr"/>
                <a:tab pos="4006850" algn="r"/>
                <a:tab pos="5178425" algn="l"/>
                <a:tab pos="6167438" algn="l"/>
                <a:tab pos="7337425" algn="l"/>
                <a:tab pos="832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(1900)</a:t>
            </a:r>
          </a:p>
          <a:p>
            <a:pPr eaLnBrk="1" hangingPunct="1"/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en-US" altLang="ru-RU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числа</a:t>
            </a:r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новорожденных</a:t>
            </a:r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поступивших</a:t>
            </a:r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</a:t>
            </a:r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</a:t>
            </a:r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1700)  </a:t>
            </a:r>
            <a:r>
              <a:rPr lang="en-US" altLang="ru-RU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обследовано</a:t>
            </a:r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фенилкетонурию   5</a:t>
            </a:r>
            <a:r>
              <a:rPr lang="ru-RU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 </a:t>
            </a:r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endParaRPr lang="ru-RU" alt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врожденный </a:t>
            </a:r>
            <a:r>
              <a:rPr lang="en-US" altLang="ru-RU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гипотиреоз</a:t>
            </a:r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</a:t>
            </a:r>
            <a:r>
              <a:rPr lang="ru-RU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__________ ,</a:t>
            </a:r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адреногенитальный </a:t>
            </a:r>
            <a:r>
              <a:rPr lang="en-US" altLang="ru-RU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</a:t>
            </a:r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7  </a:t>
            </a:r>
            <a:r>
              <a:rPr lang="ru-RU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 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eaLnBrk="1" hangingPunct="1"/>
            <a:endParaRPr lang="ru-RU" alt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галактоземию   8  </a:t>
            </a:r>
            <a:r>
              <a:rPr lang="ru-RU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  ,</a:t>
            </a:r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муковисцидоз   9</a:t>
            </a:r>
            <a:r>
              <a:rPr lang="ru-RU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___________ .</a:t>
            </a:r>
            <a:r>
              <a:rPr lang="en-US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alt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6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>
            <a:spLocks noChangeArrowheads="1"/>
          </p:cNvSpPr>
          <p:nvPr/>
        </p:nvSpPr>
        <p:spPr bwMode="auto">
          <a:xfrm>
            <a:off x="147972" y="188640"/>
            <a:ext cx="91439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3. Дети  (15-17 лет включительно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5" y="1815371"/>
            <a:ext cx="903649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5289550" algn="l"/>
                <a:tab pos="5468938" algn="l"/>
              </a:tabLst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(2001)</a:t>
            </a:r>
          </a:p>
          <a:p>
            <a:pPr>
              <a:tabLst>
                <a:tab pos="5289550" algn="l"/>
                <a:tab pos="5468938" algn="l"/>
              </a:tabLst>
              <a:defRPr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289550" algn="l"/>
                <a:tab pos="5468938" algn="l"/>
              </a:tabLs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Число физических лиц зарегистрированных пациентов – всего  1 _______________, из них с диагнозом, установленным </a:t>
            </a:r>
          </a:p>
          <a:p>
            <a:pPr>
              <a:tabLst>
                <a:tab pos="5289550" algn="l"/>
                <a:tab pos="5468938" algn="l"/>
              </a:tabLst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289550" algn="l"/>
                <a:tab pos="5468938" algn="l"/>
              </a:tabLs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впервые в жизни  2 _________________ ,   состоит под диспансерным наблюдением на конец отчетного </a:t>
            </a:r>
          </a:p>
          <a:p>
            <a:pPr>
              <a:tabLst>
                <a:tab pos="5289550" algn="l"/>
                <a:tab pos="5468938" algn="l"/>
              </a:tabLst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289550" algn="l"/>
                <a:tab pos="5468938" algn="l"/>
              </a:tabLs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года (из стр.1.0, гр.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13)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 _____________  ,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передано под наблюдение во взрослую поликлинику  4 ______________. </a:t>
            </a:r>
          </a:p>
          <a:p>
            <a:pPr eaLnBrk="0" hangingPunct="0">
              <a:tabLst>
                <a:tab pos="5289550" algn="l"/>
                <a:tab pos="5468938" algn="l"/>
              </a:tabLst>
              <a:defRPr/>
            </a:pP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55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>
            <a:spLocks noChangeArrowheads="1"/>
          </p:cNvSpPr>
          <p:nvPr/>
        </p:nvSpPr>
        <p:spPr bwMode="auto">
          <a:xfrm>
            <a:off x="1" y="260648"/>
            <a:ext cx="91439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 Взрослые 18 лет и более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(3000)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579396"/>
              </p:ext>
            </p:extLst>
          </p:nvPr>
        </p:nvGraphicFramePr>
        <p:xfrm>
          <a:off x="323526" y="845423"/>
          <a:ext cx="8496948" cy="5831215"/>
        </p:xfrm>
        <a:graphic>
          <a:graphicData uri="http://schemas.openxmlformats.org/drawingml/2006/table">
            <a:tbl>
              <a:tblPr/>
              <a:tblGrid>
                <a:gridCol w="2516482"/>
                <a:gridCol w="499222"/>
                <a:gridCol w="723362"/>
                <a:gridCol w="560349"/>
                <a:gridCol w="641856"/>
                <a:gridCol w="560349"/>
                <a:gridCol w="641856"/>
                <a:gridCol w="641856"/>
                <a:gridCol w="641856"/>
                <a:gridCol w="478845"/>
                <a:gridCol w="590915"/>
              </a:tblGrid>
              <a:tr h="270759"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классов и отдельных болезней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Код 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МКБ-10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пересмотра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заболеваний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Снято с диспан-серного наблю-дения 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Состоит под диспан-серным наблюде-нием на конец отчетного года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386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(из гр. 4):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заболеваний с впервые в жизни установленным диагнозом (из гр. 9):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9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под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диспансер-ное наблю-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дение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жизни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установ-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ленным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диагно-зом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под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диспансер-ное наблю-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дение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 при </a:t>
                      </a:r>
                      <a:r>
                        <a:rPr lang="ru-RU" sz="1100" kern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</a:t>
                      </a: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-осмотре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  при  </a:t>
                      </a:r>
                      <a:r>
                        <a:rPr lang="ru-RU" sz="1100" kern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</a:t>
                      </a: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серизации</a:t>
                      </a: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определен-</a:t>
                      </a:r>
                      <a:r>
                        <a:rPr lang="ru-RU" sz="1100" kern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ных</a:t>
                      </a: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групп взрослого населения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4989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100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base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100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base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3326">
                <a:tc>
                  <a:txBody>
                    <a:bodyPr/>
                    <a:lstStyle/>
                    <a:p>
                      <a:pPr marL="91440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заболеваний – всего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А00-Т98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34885">
                <a:tc>
                  <a:txBody>
                    <a:bodyPr/>
                    <a:lstStyle/>
                    <a:p>
                      <a:pPr marL="91440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1440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некоторые инфекционные и паразитарные болезни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А00-В99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82413">
                <a:tc>
                  <a:txBody>
                    <a:bodyPr/>
                    <a:lstStyle/>
                    <a:p>
                      <a:pPr marL="91440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доброкачественные новообразования		из них 		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D10-D36</a:t>
                      </a:r>
                    </a:p>
                    <a:p>
                      <a:pPr marL="0" algn="ctr" defTabSz="914400" rtl="0" eaLnBrk="1" fontAlgn="base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82414">
                <a:tc>
                  <a:txBody>
                    <a:bodyPr/>
                    <a:lstStyle/>
                    <a:p>
                      <a:pPr marL="91440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лейомиома матки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3.2.1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kern="1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D25</a:t>
                      </a:r>
                    </a:p>
                    <a:p>
                      <a:pPr marL="0" algn="ctr" defTabSz="914400" rtl="0" eaLnBrk="1" fontAlgn="base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4" marR="54574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31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90872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ru-RU" sz="3200" dirty="0" smtClean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 </a:t>
            </a:r>
            <a:r>
              <a:rPr lang="ru-RU" sz="32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соответствии с Указаниями по заполнению формы федерального статистического наблюдения №12</a:t>
            </a:r>
            <a:br>
              <a:rPr lang="ru-RU" sz="32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u="sng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все таблицы формы заполняются по всем строкам и графам</a:t>
            </a:r>
            <a:r>
              <a:rPr lang="ru-RU" sz="32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rbel" panose="020B0503020204020204" pitchFamily="34" charset="0"/>
                <a:ea typeface="+mj-ea"/>
                <a:cs typeface="+mj-cs"/>
              </a:rPr>
              <a:t/>
            </a:r>
            <a:br>
              <a:rPr lang="ru-RU" sz="32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rbel" panose="020B0503020204020204" pitchFamily="34" charset="0"/>
                <a:ea typeface="+mj-ea"/>
                <a:cs typeface="+mj-cs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073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Исключение: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ctr">
              <a:buNone/>
            </a:pP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строка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10.4.1.1 –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I20.0 –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нестабильная стенокардия</a:t>
            </a:r>
            <a:b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заполняется </a:t>
            </a:r>
            <a:br>
              <a:rPr lang="ru-RU" sz="32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физическим лицам </a:t>
            </a:r>
            <a:br>
              <a:rPr lang="ru-RU" sz="32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графы 4 и 9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6562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40966"/>
          </a:xfrm>
        </p:spPr>
        <p:txBody>
          <a:bodyPr/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Класс 9. «Болезни системы кровообращения»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Пациенты  с  острой  ревматической лихорадкой наблюдаются в течение 3-х месяцев, поэтому в графе 15 таблиц 1000, 2000, 3000 и 4000 показывают только тех пациентов, которые заболели в четвертом квартале отчетного года. Графа 4 таблиц 1000, 2000, 3000 и 4000 должна быть равна графе 9 по строке 10.1. Если заболевание перешло в хроническую форму, то пациента по строке 10.1 с учета снимают, а по строке 10.2 берут на учет, как впервые выявленное хроническое заболевание.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31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941" y="332656"/>
            <a:ext cx="8229600" cy="720080"/>
          </a:xfrm>
        </p:spPr>
        <p:txBody>
          <a:bodyPr/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Класс 9. «Болезни системы кровообращения»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Продолжительность стенокардии в МКБ-10 не определена, поэтому стенокардия (таблицы 2000, 3000 и 4000, строка 10.4.1) регистрируется как самостоятельное заболевание, впервые выявленное – первый раз в жизни, а затем – один раз в год со знаком (–).    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   Случаи приступов стенокардии при атеросклеротической болезни сердца как самостоятельные заболевания не регистрируются. Графы 4 и 9 не равны.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127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Класс 9. «Болезни системы кровообращения»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4093" y="1484784"/>
            <a:ext cx="8229600" cy="4104456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Пациенты с острыми, повторными инфарктами миокарда и острыми нарушениями мозгового кровообращения наблюдаются в течение 28-30 дней, а затем снимаются с диспансерного учета, поэтому в графе 15 таблиц 2000, 3000 и 4000 отмечают только тех пациентов, которые заболели в декабре месяце.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574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484" y="404664"/>
            <a:ext cx="8229600" cy="994122"/>
          </a:xfrm>
        </p:spPr>
        <p:txBody>
          <a:bodyPr/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Класс 9. «Болезни системы кровообращения»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7484" y="1844825"/>
            <a:ext cx="8229600" cy="36004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Строка 10.6.7 «последствия цереброваскулярных болезней» диагноз используется только в случае смерти пациента.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В строке 10.6.7 заполняются графы 4, 9 и они равны.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10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8712968" cy="4968552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   Отчет </a:t>
            </a:r>
            <a:r>
              <a:rPr lang="ru-RU" sz="3600" dirty="0">
                <a:solidFill>
                  <a:srgbClr val="FFFF00"/>
                </a:solidFill>
              </a:rPr>
              <a:t>представляется в 2 разрезах: </a:t>
            </a:r>
            <a:r>
              <a:rPr lang="ru-RU" sz="3600" dirty="0" smtClean="0">
                <a:solidFill>
                  <a:srgbClr val="FFFF00"/>
                </a:solidFill>
              </a:rPr>
              <a:t/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/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         00 </a:t>
            </a:r>
            <a:r>
              <a:rPr lang="ru-RU" sz="3600" dirty="0">
                <a:solidFill>
                  <a:srgbClr val="FFFF00"/>
                </a:solidFill>
              </a:rPr>
              <a:t>– о заболеваниях всего </a:t>
            </a:r>
            <a:r>
              <a:rPr lang="ru-RU" sz="3600" dirty="0" smtClean="0">
                <a:solidFill>
                  <a:srgbClr val="FFFF00"/>
                </a:solidFill>
              </a:rPr>
              <a:t>населения 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                 субъекта РФ </a:t>
            </a:r>
            <a:endParaRPr lang="ru-RU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         01 </a:t>
            </a:r>
            <a:r>
              <a:rPr lang="ru-RU" sz="3600" dirty="0">
                <a:solidFill>
                  <a:srgbClr val="FFFF00"/>
                </a:solidFill>
              </a:rPr>
              <a:t>– о заболеваниях сельского   </a:t>
            </a:r>
            <a:br>
              <a:rPr lang="ru-RU" sz="3600" dirty="0">
                <a:solidFill>
                  <a:srgbClr val="FFFF00"/>
                </a:solidFill>
              </a:rPr>
            </a:br>
            <a:r>
              <a:rPr lang="ru-RU" sz="3600" dirty="0">
                <a:solidFill>
                  <a:srgbClr val="FFFF00"/>
                </a:solidFill>
              </a:rPr>
              <a:t>            </a:t>
            </a:r>
            <a:r>
              <a:rPr lang="ru-RU" sz="3600" dirty="0" smtClean="0">
                <a:solidFill>
                  <a:srgbClr val="FFFF00"/>
                </a:solidFill>
              </a:rPr>
              <a:t>     населения </a:t>
            </a:r>
            <a:r>
              <a:rPr lang="ru-RU" sz="3600" dirty="0">
                <a:solidFill>
                  <a:srgbClr val="FFFF00"/>
                </a:solidFill>
              </a:rPr>
              <a:t>субъекта РФ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alt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Закрещенные графоклетки не заполняются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16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Класс 10. «Болезни органов дыхания»</a:t>
            </a:r>
            <a:b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6197" y="1057447"/>
            <a:ext cx="8363272" cy="4459785"/>
          </a:xfrm>
        </p:spPr>
        <p:txBody>
          <a:bodyPr/>
          <a:lstStyle/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Пациенты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острыми пневмониями наблюдаются в течение 6 месяцев, а затем снимаются с диспансерного учета, поэтому в графе 15 таблиц 1000, 2000, 3000 и 4000 показываются только те пациенты, которые заболели во втором полугодии. 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В таблице 1500 показываются дети которые заболели пневмонией во второй половине  первого года жизни.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7225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4210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возникающие в течение года острые пневмонии, острая ревматическая лихорадка, острые и повторные инфаркты миокарда, острые нарушения мозгового кровообращения регистрируются как острые (со знаком  +).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этим строкам графы 4 и 9 таблиц 1000, 2000, 3000 и 4000 равны.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83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451" y="188640"/>
            <a:ext cx="8229600" cy="10081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17. «Отдельные состояния, возникающие в перинатальном периоде»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462" y="1213504"/>
            <a:ext cx="8362009" cy="523983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 детей, регистрируются как острые (таблица 1000, графа 4 должна быть равна графе 9), дети наблюдаются в течение 1 месяца, поэтому в графе 15 на конец отчетного периода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показывают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только тех детей, у которых эти состояния развились в декабре месяце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Строка 17.0 (таблиц 2000 и 3000) заполняется только в случаях перинатальной смертности и касается состояния здоровья матери. В этих случаях состояния матери кодируются кодами Р00-Р04, а не кодами XV класса.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66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856984" cy="1143000"/>
          </a:xfrm>
        </p:spPr>
        <p:txBody>
          <a:bodyPr/>
          <a:lstStyle/>
          <a:p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Класс 18. «Симптомы, признаки и отклонения от нормы, выявленные при клинических и лабораторных исследованиях, не классифицированные в других рубриках».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0915" y="1556792"/>
            <a:ext cx="8712968" cy="496369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Состояния из 18 класса (стр. 19.0), как правило, не должны регистрироваться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Наблюдение по поводу бессимптомного инфекционного статуса, вызванного ВИЧ, кодируется Z21, а не R75, и включается в таблицы 1100, 2100, 3100 и 4100, а не в строку 19.0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рожденный от ВИЧ-инфицированной матери подлежит обследованию. Если тест положительный, ребенок обследован и заболевание установлено, код В20 – В24. Если ребенок обследован и требуется наблюдение и дальнейшее обследование (неоконченный тест на ВИЧ), показывается ребенок в таб.1100 по Z-классу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Наблюдение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 подозрениях на какое-либо заболевание кодируется рубрикой Z03: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на туберкулез – Z03.0;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на ВИЧ-инфекцию, сахарный диабет – Z03.8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Эти состояния включаются в таблицы 1100, 2100, 3100 и 4100, а не в строку 19.0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проведенных анализов, исследований, проб и т.д. (R73, R75 и т.д.)  кодируются в классе XVIII, в строку 19.0 не включаются и на учет не берутся!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42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/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Класс 19. Травмы, отравления и некоторые другие последствия воздействия внешних причин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9251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Графа 4 и 9 могут быть не равны, в случае наличия вибрационной болезни,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терапевтических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хирургических последствий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травм, лечение которых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превышает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Последствия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травм относятся к 19 классу и кодируются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кодами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Т90-Т98.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6773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178" y="404664"/>
            <a:ext cx="8229600" cy="1800200"/>
          </a:xfrm>
        </p:spPr>
        <p:txBody>
          <a:bodyPr/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solidFill>
                  <a:srgbClr val="FFFF00"/>
                </a:solidFill>
              </a:rPr>
              <a:t>Факторы</a:t>
            </a:r>
            <a:r>
              <a:rPr lang="ru-RU" sz="1800" dirty="0">
                <a:solidFill>
                  <a:srgbClr val="FFFF00"/>
                </a:solidFill>
              </a:rPr>
              <a:t>, влияющие на состояние здоровья населения и обращения в медицинские организации </a:t>
            </a:r>
            <a:br>
              <a:rPr lang="ru-RU" sz="1800" dirty="0">
                <a:solidFill>
                  <a:srgbClr val="FFFF00"/>
                </a:solidFill>
              </a:rPr>
            </a:br>
            <a:r>
              <a:rPr lang="ru-RU" sz="1800" dirty="0">
                <a:solidFill>
                  <a:srgbClr val="FFFF00"/>
                </a:solidFill>
              </a:rPr>
              <a:t>(с профилактической и иными целями</a:t>
            </a:r>
            <a:r>
              <a:rPr lang="ru-RU" sz="1800" dirty="0" smtClean="0">
                <a:solidFill>
                  <a:srgbClr val="FFFF00"/>
                </a:solidFill>
              </a:rPr>
              <a:t>)</a:t>
            </a:r>
            <a:br>
              <a:rPr lang="ru-RU" sz="1800" dirty="0" smtClean="0">
                <a:solidFill>
                  <a:srgbClr val="FFFF00"/>
                </a:solidFill>
              </a:rPr>
            </a:br>
            <a:r>
              <a:rPr lang="ru-RU" sz="1800" dirty="0">
                <a:solidFill>
                  <a:srgbClr val="FFFF00"/>
                </a:solidFill>
              </a:rPr>
              <a:t/>
            </a:r>
            <a:br>
              <a:rPr lang="ru-RU" sz="1800" dirty="0">
                <a:solidFill>
                  <a:srgbClr val="FFFF00"/>
                </a:solidFill>
              </a:rPr>
            </a:br>
            <a:r>
              <a:rPr lang="ru-RU" sz="1800" dirty="0">
                <a:solidFill>
                  <a:srgbClr val="FFFF00"/>
                </a:solidFill>
              </a:rPr>
              <a:t>ТАБЛИЦЫ 1100,  1600, 2100, 3100,4100</a:t>
            </a:r>
            <a:br>
              <a:rPr lang="ru-RU" sz="1800" dirty="0">
                <a:solidFill>
                  <a:srgbClr val="FFFF00"/>
                </a:solidFill>
              </a:rPr>
            </a:br>
            <a:r>
              <a:rPr lang="ru-RU" sz="1800" dirty="0">
                <a:solidFill>
                  <a:srgbClr val="FFFF00"/>
                </a:solidFill>
              </a:rPr>
              <a:t/>
            </a:r>
            <a:br>
              <a:rPr lang="ru-RU" sz="1800" dirty="0">
                <a:solidFill>
                  <a:srgbClr val="FFFF00"/>
                </a:solidFill>
              </a:rPr>
            </a:br>
            <a:endParaRPr lang="ru-RU" sz="1800" dirty="0">
              <a:solidFill>
                <a:srgbClr val="FFFF00"/>
              </a:solidFill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395536" y="1988840"/>
            <a:ext cx="8424935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Источником информации для заполнения таблиц 1100,  1600, 2100, 3100 и 4100 служит «Талон пациента, получающего медицинскую помощь в амбулаторных условиях»(учетная форма 025-1/у).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7255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8291264" cy="345638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Ф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орма 12 должна совпадать со специализированными формами по количеству зарегистрированных заболеваний.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Движение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диспансерных групп в данных формах совпадает с движением диспансерных групп в форме 12.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865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Дети первого года жизни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40501"/>
            <a:ext cx="8229600" cy="49251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Таблицы 1500, 1600, 1650 заполняются с 01 января 2015 года по 31 декабря 2016 года 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дети, которым исполнился год, начиная с 01 января 2016 года - они входят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данный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отчет, соответственно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все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заболевания, которые были зарегистрированы с 01 января 2015 года) 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Таблицы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1700, 1800, 1900 заполняются с 01 января по 31 декабря 2016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2968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066130"/>
          </a:xfrm>
        </p:spPr>
        <p:txBody>
          <a:bodyPr/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Дети первого года жизни</a:t>
            </a:r>
            <a:b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(1500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268760"/>
            <a:ext cx="8424936" cy="53285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Таблица 1500 заполняется на детей, которым в 2016 году исполнился год. Соответственно данная таблица заполняется с 01 января 2015 года по 31 декабря 2016 года. </a:t>
            </a:r>
            <a:endParaRPr lang="ru-RU" dirty="0" smtClean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Медицинская организация 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включает в таблицу 1500 информацию о заболеваниях 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зарегистрированных  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детей, которым на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момент проживания на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данной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территории исполнился год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Графа 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4 равна графе 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84351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008112"/>
          </a:xfrm>
        </p:spPr>
        <p:txBody>
          <a:bodyPr/>
          <a:lstStyle/>
          <a:p>
            <a:pPr algn="l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первого года жизни</a:t>
            </a:r>
            <a:b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(1500)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9385" y="1268760"/>
            <a:ext cx="8229600" cy="53285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графе 5 таблицы 1500 представляется информация о заболеваниях детей первого месяца жизни из графы 4 (заболевания детей первого года жизни - всего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графе 14 представляется информация о </a:t>
            </a:r>
            <a:r>
              <a:rPr lang="ru-RU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выздоровевших и умерших. </a:t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Выехавшие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 не учитываются.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графе 15 представляется информация о детях состоящих под диспансерном  наблюдением по заболеванию.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286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ChangeArrowheads="1"/>
          </p:cNvSpPr>
          <p:nvPr/>
        </p:nvSpPr>
        <p:spPr bwMode="auto">
          <a:xfrm flipV="1">
            <a:off x="6378179" y="3565923"/>
            <a:ext cx="982265" cy="240506"/>
          </a:xfrm>
          <a:prstGeom prst="rect">
            <a:avLst/>
          </a:prstGeom>
          <a:solidFill>
            <a:srgbClr val="F2F2F2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61" name="Rectangle 1"/>
          <p:cNvSpPr>
            <a:spLocks noChangeArrowheads="1"/>
          </p:cNvSpPr>
          <p:nvPr/>
        </p:nvSpPr>
        <p:spPr bwMode="auto">
          <a:xfrm>
            <a:off x="0" y="8440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438826"/>
              </p:ext>
            </p:extLst>
          </p:nvPr>
        </p:nvGraphicFramePr>
        <p:xfrm>
          <a:off x="1043608" y="980728"/>
          <a:ext cx="7056783" cy="712758"/>
        </p:xfrm>
        <a:graphic>
          <a:graphicData uri="http://schemas.openxmlformats.org/drawingml/2006/table">
            <a:tbl>
              <a:tblPr/>
              <a:tblGrid>
                <a:gridCol w="1327282"/>
                <a:gridCol w="4608962"/>
                <a:gridCol w="1120539"/>
              </a:tblGrid>
              <a:tr h="712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37" marR="30237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СВЕДЕНИЯ О ЧИСЛЕ ЗАБОЛЕВАНИЙ, ЗАРЕГИСТРИРОВАННЫХ У ПАЦИЕНТОВ, ПРОЖИВАЮЩИХ В РАЙОНЕ ОБСЛУЖИВАНИЯ МЕДИЦИНСКОЙ ОРГАНИЗАЦИИ </a:t>
                      </a:r>
                      <a:b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 20___  г. </a:t>
                      </a:r>
                    </a:p>
                  </a:txBody>
                  <a:tcPr marL="30237" marR="30237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37" marR="30237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192240"/>
              </p:ext>
            </p:extLst>
          </p:nvPr>
        </p:nvGraphicFramePr>
        <p:xfrm>
          <a:off x="251520" y="1772816"/>
          <a:ext cx="8496944" cy="4824536"/>
        </p:xfrm>
        <a:graphic>
          <a:graphicData uri="http://schemas.openxmlformats.org/drawingml/2006/table">
            <a:tbl>
              <a:tblPr/>
              <a:tblGrid>
                <a:gridCol w="4575196"/>
                <a:gridCol w="1798055"/>
                <a:gridCol w="100993"/>
                <a:gridCol w="2022700"/>
              </a:tblGrid>
              <a:tr h="483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Предоставляют:</a:t>
                      </a:r>
                    </a:p>
                  </a:txBody>
                  <a:tcPr marL="29645" marR="29645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 предоставления</a:t>
                      </a:r>
                    </a:p>
                  </a:txBody>
                  <a:tcPr marL="29645" marR="29645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45" marR="29645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Форма № 1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45" marR="2964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341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юридические лица - медицинские организации, оказывающие медицинскую помощь в амбулаторных условиях и медицинские организации, имеющие подразделения, оказывающие медицинскую помощь в амбулаторных условиях: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органу местного самоуправления, осуществляющему полномочия  в сфере охраны здоровья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органы местного самоуправления, осуществляющие полномочия  в сфере охраны здоровья: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органу исполнительной власти субъекта Российской Федерации, осуществляющему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полномочия  в сфере охраны здоровья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органы исполнительной власти субъекта Российской Федерации, осуществляющие полномочия в сфере охраны здоровья: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Министерству здравоохранения Российской Федерации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территориальному органу Росстата в субъекте Российской Федерации по установленному им адресу</a:t>
                      </a:r>
                    </a:p>
                  </a:txBody>
                  <a:tcPr marL="29645" marR="296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января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20 февраля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5 марта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9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марта</a:t>
                      </a:r>
                    </a:p>
                  </a:txBody>
                  <a:tcPr marL="29645" marR="296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645" marR="2964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Приказ Росстата: 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 утверждении формы 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21.07.2016 № 355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внесении изменений (при наличии)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 __________ № 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 __________ № 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Годовая</a:t>
                      </a:r>
                    </a:p>
                  </a:txBody>
                  <a:tcPr marL="29645" marR="2964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0" y="1"/>
            <a:ext cx="9144000" cy="825156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FFFF00"/>
                </a:solidFill>
                <a:cs typeface="Times New Roman" pitchFamily="18" charset="0"/>
              </a:rPr>
              <a:t>Приказ Росстата от 21.07.2016 N 355 "Об утверждении статистического инструментария для организации Министерством здравоохранения Российской Федерации федерального статистического наблюдения в сфере охраны здоровья"</a:t>
            </a:r>
          </a:p>
        </p:txBody>
      </p:sp>
    </p:spTree>
    <p:extLst>
      <p:ext uri="{BB962C8B-B14F-4D97-AF65-F5344CB8AC3E}">
        <p14:creationId xmlns:p14="http://schemas.microsoft.com/office/powerpoint/2010/main" val="34031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83691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Обязательно проводить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внутриформенный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межформенный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межгодовой контроли.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72757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496" y="116632"/>
            <a:ext cx="8229600" cy="70609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Межгодовой 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ru-RU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8229600" cy="5544616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Движение диспансерной группы: </a:t>
            </a:r>
            <a:br>
              <a:rPr lang="ru-RU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графа 13 таблиц 1000,2000,3000,4000 за 2015 год + графа 8 таблиц  </a:t>
            </a:r>
            <a:br>
              <a:rPr lang="ru-RU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1000,2000,3000,4000 за 2016 год – графа 14 таблиц 1000,2000,3000,4000 </a:t>
            </a:r>
            <a:br>
              <a:rPr lang="ru-RU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за 2016 год = графе 15 таблиц 1000,2000,3000,4000.</a:t>
            </a:r>
            <a:br>
              <a:rPr lang="ru-RU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Таблица 1500  - диспансерная группа на начало года всегда имеет 0.</a:t>
            </a:r>
            <a:br>
              <a:rPr lang="ru-RU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29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>
                <a:solidFill>
                  <a:srgbClr val="FFFF00"/>
                </a:solidFill>
              </a:rPr>
              <a:t>Контроли </a:t>
            </a:r>
            <a:r>
              <a:rPr lang="ru-RU" sz="3200" dirty="0">
                <a:solidFill>
                  <a:srgbClr val="FFFF00"/>
                </a:solidFill>
              </a:rPr>
              <a:t>таблиц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13014682"/>
              </p:ext>
            </p:extLst>
          </p:nvPr>
        </p:nvGraphicFramePr>
        <p:xfrm>
          <a:off x="457200" y="1700806"/>
          <a:ext cx="8229600" cy="4176470"/>
        </p:xfrm>
        <a:graphic>
          <a:graphicData uri="http://schemas.openxmlformats.org/drawingml/2006/table">
            <a:tbl>
              <a:tblPr/>
              <a:tblGrid>
                <a:gridCol w="1878191"/>
                <a:gridCol w="2282811"/>
                <a:gridCol w="1984597"/>
                <a:gridCol w="2084001"/>
              </a:tblGrid>
              <a:tr h="417647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табл. 1000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EB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табл. 2000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табл. 3000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табл. 4000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17647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гр.5 ≥ гр.10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гр.8 ≤ гр.6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гр.7 ≤ гр.5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гр.7 ≤ гр.5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7647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гр.7 ≤ гр.5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гр.6 ≤ гр.4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гр.5 ≤ гр.4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гр.5 ≤ гр.4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7647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гр.5 ≤ гр.4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гр.7 ≤ гр.4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гр.6 ≤ гр.4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гр.6 ≤ гр.4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7647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гр.6 ≤ гр.4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гр.8 ≤ гр.7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гр.7 ≤ гр.6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гр.7 ≤ гр.6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7647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гр.7 ≤ гр.6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гр.9 ≤ гр.7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гр.8 ≤ гр.6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гр.8 ≤ гр.6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7647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гр.8 ≤ гр.6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гр.10 ≤ гр.7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гр.9 ≤ гр.6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7647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гр.9 ≤ гр.5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гр.5 ≤ гр.4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гр.9 ≤ гр.6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7647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гр.11 ≤ гр.7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7647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гр.14 ≤ гр.13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1779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4" descr="фанендоскоп и компьюте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1" name="Прямоугольник 4"/>
          <p:cNvSpPr>
            <a:spLocks noChangeArrowheads="1"/>
          </p:cNvSpPr>
          <p:nvPr/>
        </p:nvSpPr>
        <p:spPr bwMode="auto">
          <a:xfrm>
            <a:off x="468313" y="333375"/>
            <a:ext cx="74168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 bwMode="auto">
          <a:xfrm>
            <a:off x="0" y="1"/>
            <a:ext cx="9144000" cy="90872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Разделы 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формы №12</a:t>
            </a:r>
            <a:b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Объект 39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760640"/>
          </a:xfrm>
        </p:spPr>
        <p:txBody>
          <a:bodyPr/>
          <a:lstStyle/>
          <a:p>
            <a:pPr marL="0" indent="0">
              <a:buNone/>
            </a:pPr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Дети (0-14 лет включительно) – таблица 1000</a:t>
            </a:r>
            <a:b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Дети первого года жизни – таблица 1500</a:t>
            </a:r>
            <a:b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3.Дети  (15-17 лет включительно) – таблица 2000</a:t>
            </a:r>
            <a:b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 Взрослые 18 лет  и старше - таблица 3000 </a:t>
            </a:r>
            <a:b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 Взрослые старше трудоспособного возраста (с 55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лет 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 женщин и с 60 лет у мужчин) – таблица 4000 </a:t>
            </a:r>
            <a:b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6. Диспансеризация студентов высших учебных </a:t>
            </a:r>
            <a:b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учреждений </a:t>
            </a:r>
            <a:r>
              <a:rPr lang="ru-RU" sz="20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404664"/>
          </a:xfrm>
        </p:spPr>
        <p:txBody>
          <a:bodyPr/>
          <a:lstStyle/>
          <a:p>
            <a:r>
              <a:rPr lang="ru-RU" sz="2000" dirty="0" smtClean="0">
                <a:solidFill>
                  <a:srgbClr val="FFFF00"/>
                </a:solidFill>
              </a:rPr>
              <a:t>ИЗМЕНЕНИЯ В ФОРМЕ № 12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107504" y="548680"/>
            <a:ext cx="9036496" cy="648072"/>
          </a:xfrm>
        </p:spPr>
        <p:txBody>
          <a:bodyPr/>
          <a:lstStyle/>
          <a:p>
            <a:pPr algn="ctr">
              <a:buFontTx/>
              <a:buAutoNum type="arabicPeriod"/>
              <a:tabLst>
                <a:tab pos="4343400" algn="l"/>
              </a:tabLst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Дети (0-14 лет включительно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pPr marL="0" indent="0">
              <a:buNone/>
              <a:tabLst>
                <a:tab pos="4343400" algn="l"/>
              </a:tabLst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1000) 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96288377"/>
              </p:ext>
            </p:extLst>
          </p:nvPr>
        </p:nvGraphicFramePr>
        <p:xfrm>
          <a:off x="107504" y="1387086"/>
          <a:ext cx="8928992" cy="5282274"/>
        </p:xfrm>
        <a:graphic>
          <a:graphicData uri="http://schemas.openxmlformats.org/drawingml/2006/table">
            <a:tbl>
              <a:tblPr/>
              <a:tblGrid>
                <a:gridCol w="1872208"/>
                <a:gridCol w="576064"/>
                <a:gridCol w="824817"/>
                <a:gridCol w="468911"/>
                <a:gridCol w="532855"/>
                <a:gridCol w="724135"/>
                <a:gridCol w="724135"/>
                <a:gridCol w="724135"/>
                <a:gridCol w="724135"/>
                <a:gridCol w="559633"/>
                <a:gridCol w="540504"/>
                <a:gridCol w="657460"/>
              </a:tblGrid>
              <a:tr h="256371"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классов и отдельных болезней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Код 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МКБ-10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пересмотра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заболеваний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Снято с диспан-серного наблю-дения 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Состоит под диспан-серным наблюде-нием на конец отчетного года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099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(из гр. 4):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(из гр. 4):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заболеваний с впервые в жизни установленным диагнозом (из гр. 9):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0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воз-расте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0-4 года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воз-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5-9 лет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под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диспансер-</a:t>
                      </a:r>
                      <a:r>
                        <a:rPr lang="ru-RU" sz="1100" kern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ное</a:t>
                      </a: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kern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</a:t>
                      </a: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дение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впервые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жизни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</a:t>
                      </a: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ленным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диагно-зом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под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диспансер-</a:t>
                      </a:r>
                      <a:r>
                        <a:rPr lang="ru-RU" sz="1100" kern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ное</a:t>
                      </a: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kern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</a:t>
                      </a: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дение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</a:t>
                      </a:r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-но </a:t>
                      </a: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</a:t>
                      </a:r>
                      <a:r>
                        <a:rPr lang="ru-RU" sz="1100" kern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</a:t>
                      </a: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-осмотре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053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4256">
                <a:tc>
                  <a:txBody>
                    <a:bodyPr/>
                    <a:lstStyle/>
                    <a:p>
                      <a:pPr marL="91440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заболеваний – всего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А00-Т98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74" marR="52274" marT="83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74" marR="52274" marT="83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03511">
                <a:tc>
                  <a:txBody>
                    <a:bodyPr/>
                    <a:lstStyle/>
                    <a:p>
                      <a:pPr marL="91440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1440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некоторые инфекционные и паразитарные болезни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А00-В99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74" marR="52274" marT="83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74" marR="52274" marT="83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274" marR="52274" marT="83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10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28030626"/>
              </p:ext>
            </p:extLst>
          </p:nvPr>
        </p:nvGraphicFramePr>
        <p:xfrm>
          <a:off x="1907704" y="2348880"/>
          <a:ext cx="532859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357925"/>
              </p:ext>
            </p:extLst>
          </p:nvPr>
        </p:nvGraphicFramePr>
        <p:xfrm>
          <a:off x="323528" y="1122042"/>
          <a:ext cx="8496943" cy="5400600"/>
        </p:xfrm>
        <a:graphic>
          <a:graphicData uri="http://schemas.openxmlformats.org/drawingml/2006/table">
            <a:tbl>
              <a:tblPr/>
              <a:tblGrid>
                <a:gridCol w="2266529"/>
                <a:gridCol w="559010"/>
                <a:gridCol w="711468"/>
                <a:gridCol w="477698"/>
                <a:gridCol w="559010"/>
                <a:gridCol w="559010"/>
                <a:gridCol w="559010"/>
                <a:gridCol w="559010"/>
                <a:gridCol w="548844"/>
                <a:gridCol w="548844"/>
                <a:gridCol w="518354"/>
                <a:gridCol w="630156"/>
              </a:tblGrid>
              <a:tr h="149559"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классов и отдельных болезней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Код 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МКБ-10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пересмотра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20386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заболеваний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Снято с диспан-серного наблю-дения 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Состоит под </a:t>
                      </a:r>
                      <a:r>
                        <a:rPr lang="ru-RU" sz="800" kern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</a:t>
                      </a:r>
                      <a:r>
                        <a:rPr lang="ru-RU" sz="8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-серным </a:t>
                      </a:r>
                      <a:r>
                        <a:rPr lang="ru-RU" sz="800" kern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наблюде-нием</a:t>
                      </a:r>
                      <a:r>
                        <a:rPr lang="ru-RU" sz="8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конец отчетного года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0283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(из гр. 4):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(из гр. 4):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заболеваний с впервые в жизни установленным диагнозом (из гр. 9):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8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воз-расте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0-4 года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воз-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расте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5-9 лет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под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диспансер-ное наблю-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дение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жизни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установ-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ленным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диагно-зом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под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диспансер-ное наблю-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дение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</a:t>
                      </a:r>
                      <a:r>
                        <a:rPr lang="ru-RU" sz="8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-но при </a:t>
                      </a:r>
                      <a:r>
                        <a:rPr lang="ru-RU" sz="800" kern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</a:t>
                      </a:r>
                      <a:r>
                        <a:rPr lang="ru-RU" sz="8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-осмотре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810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адреногенитальные расстройства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5.6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Е25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дисфункция яичников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5.7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Е28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дисфункция яичек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5.8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Е29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рахит</a:t>
                      </a:r>
                      <a:endParaRPr lang="ru-RU" sz="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5.9</a:t>
                      </a:r>
                      <a:endParaRPr lang="ru-RU" sz="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Е55.0</a:t>
                      </a:r>
                      <a:endParaRPr lang="ru-RU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ожирение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5.10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E66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фенилкетонурия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5.11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Е70.0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5868">
                <a:tc>
                  <a:txBody>
                    <a:bodyPr/>
                    <a:lstStyle/>
                    <a:p>
                      <a:pPr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обмена галактозы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(галактоземия)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5.12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Е74.2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болезнь Гоше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5.13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E75.2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3152">
                <a:tc>
                  <a:txBody>
                    <a:bodyPr/>
                    <a:lstStyle/>
                    <a:p>
                      <a:pPr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обмена гликозаминогликанов (мукополисахаридозы)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5.14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Е76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муковисцидоз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5.15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E84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4" marR="41294" marT="65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915816" y="83856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ИЗМЕНЕНИЯ В ФОРМЕ № 12</a:t>
            </a:r>
            <a:endParaRPr lang="ru-RU" dirty="0"/>
          </a:p>
        </p:txBody>
      </p:sp>
      <p:sp>
        <p:nvSpPr>
          <p:cNvPr id="7" name="Объект 5"/>
          <p:cNvSpPr txBox="1">
            <a:spLocks/>
          </p:cNvSpPr>
          <p:nvPr/>
        </p:nvSpPr>
        <p:spPr>
          <a:xfrm>
            <a:off x="107504" y="463579"/>
            <a:ext cx="9036496" cy="51714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AutoNum type="arabicPeriod"/>
              <a:tabLst>
                <a:tab pos="4343400" algn="l"/>
              </a:tabLst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Дети (0-14 лет включительно)  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4343400" algn="l"/>
              </a:tabLst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(1000)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334104"/>
              </p:ext>
            </p:extLst>
          </p:nvPr>
        </p:nvGraphicFramePr>
        <p:xfrm>
          <a:off x="539551" y="1124745"/>
          <a:ext cx="8064900" cy="5472607"/>
        </p:xfrm>
        <a:graphic>
          <a:graphicData uri="http://schemas.openxmlformats.org/drawingml/2006/table">
            <a:tbl>
              <a:tblPr/>
              <a:tblGrid>
                <a:gridCol w="2153201"/>
                <a:gridCol w="528689"/>
                <a:gridCol w="672875"/>
                <a:gridCol w="451789"/>
                <a:gridCol w="528689"/>
                <a:gridCol w="528689"/>
                <a:gridCol w="528689"/>
                <a:gridCol w="528689"/>
                <a:gridCol w="528689"/>
                <a:gridCol w="519075"/>
                <a:gridCol w="490239"/>
                <a:gridCol w="605587"/>
              </a:tblGrid>
              <a:tr h="198548"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классов и отдельных болезней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Код 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МКБ-10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пересмотра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заболеваний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Снято с диспан-серного наблю-дения 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Состоит под диспан-серным наблюде-нием на конец отчетного года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163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(из гр. 4):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(из гр. 4):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заболеваний с впервые в жизни установленным диагнозом (из гр. 9):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4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воз-расте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0-4 года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воз-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расте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5-9 лет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под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диспансер-ное наблю-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дение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жизни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установ-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ленным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диагно-зом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под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диспансер-ное наблю-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дение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</a:t>
                      </a:r>
                      <a:r>
                        <a:rPr lang="ru-RU" sz="9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-но при </a:t>
                      </a:r>
                      <a:r>
                        <a:rPr lang="ru-RU" sz="900" kern="12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</a:t>
                      </a:r>
                      <a:r>
                        <a:rPr lang="ru-RU" sz="9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-осмотре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85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82211">
                <a:tc>
                  <a:txBody>
                    <a:bodyPr/>
                    <a:lstStyle/>
                    <a:p>
                      <a:pPr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психические расстройства и расстройства поведения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F01, F03-F99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72943">
                <a:tc>
                  <a:txBody>
                    <a:bodyPr/>
                    <a:lstStyle/>
                    <a:p>
                      <a:pPr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психические расстройства и расстройства поведения, связанные с употреблением психоактивных веществ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F10-F19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20096">
                <a:tc>
                  <a:txBody>
                    <a:bodyPr/>
                    <a:lstStyle/>
                    <a:p>
                      <a:pPr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детский аутизм, атипичный аутизм, синдром </a:t>
                      </a:r>
                      <a:r>
                        <a:rPr lang="ru-RU" sz="900" b="1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Ретта</a:t>
                      </a:r>
                      <a:r>
                        <a:rPr lang="ru-RU" sz="9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900" b="1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дезинтегративное</a:t>
                      </a:r>
                      <a:r>
                        <a:rPr lang="ru-RU" sz="9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расстройство детского возраста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F84.0-3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369" marR="45369" marT="7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555776" y="83856"/>
            <a:ext cx="4176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ИЗМЕНЕНИЯ В ФОРМЕ № 12</a:t>
            </a:r>
            <a:endParaRPr lang="ru-RU" dirty="0"/>
          </a:p>
        </p:txBody>
      </p:sp>
      <p:sp>
        <p:nvSpPr>
          <p:cNvPr id="14" name="Объект 5"/>
          <p:cNvSpPr txBox="1">
            <a:spLocks/>
          </p:cNvSpPr>
          <p:nvPr/>
        </p:nvSpPr>
        <p:spPr>
          <a:xfrm>
            <a:off x="107504" y="463579"/>
            <a:ext cx="9036496" cy="51714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AutoNum type="arabicPeriod"/>
              <a:tabLst>
                <a:tab pos="4343400" algn="l"/>
              </a:tabLst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Дети (0-14 лет включительно)  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4343400" algn="l"/>
              </a:tabLst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(1000)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55776" y="83856"/>
            <a:ext cx="4176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ИЗМЕНЕНИЯ В ФОРМЕ № 12</a:t>
            </a:r>
            <a:endParaRPr lang="ru-RU" dirty="0"/>
          </a:p>
        </p:txBody>
      </p:sp>
      <p:sp>
        <p:nvSpPr>
          <p:cNvPr id="7" name="Объект 5"/>
          <p:cNvSpPr txBox="1">
            <a:spLocks/>
          </p:cNvSpPr>
          <p:nvPr/>
        </p:nvSpPr>
        <p:spPr>
          <a:xfrm>
            <a:off x="107504" y="463579"/>
            <a:ext cx="9036496" cy="51714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AutoNum type="arabicPeriod"/>
              <a:tabLst>
                <a:tab pos="4343400" algn="l"/>
              </a:tabLst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Дети (0-14 лет включительно) </a:t>
            </a:r>
          </a:p>
          <a:p>
            <a:pPr algn="ctr">
              <a:buFontTx/>
              <a:buAutoNum type="arabicPeriod"/>
              <a:tabLst>
                <a:tab pos="4343400" algn="l"/>
              </a:tabLst>
              <a:defRPr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tabLst>
                <a:tab pos="4343400" algn="l"/>
              </a:tabLst>
              <a:defRPr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656586"/>
              </p:ext>
            </p:extLst>
          </p:nvPr>
        </p:nvGraphicFramePr>
        <p:xfrm>
          <a:off x="179512" y="2492896"/>
          <a:ext cx="8784976" cy="1440160"/>
        </p:xfrm>
        <a:graphic>
          <a:graphicData uri="http://schemas.openxmlformats.org/drawingml/2006/table">
            <a:tbl>
              <a:tblPr/>
              <a:tblGrid>
                <a:gridCol w="4752423"/>
                <a:gridCol w="4032553"/>
              </a:tblGrid>
              <a:tr h="1440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(1002)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Состоит под диспансерным наблюдением на конец отчетного года (из стр. 1.0 гр. 15) детей  в возрасте:</a:t>
                      </a:r>
                    </a:p>
                  </a:txBody>
                  <a:tcPr marL="58010" marR="5801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0-4 года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__________,       5-9 лет    2  _________.</a:t>
                      </a:r>
                    </a:p>
                  </a:txBody>
                  <a:tcPr marL="58010" marR="5801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60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484424"/>
              </p:ext>
            </p:extLst>
          </p:nvPr>
        </p:nvGraphicFramePr>
        <p:xfrm>
          <a:off x="-4" y="1114346"/>
          <a:ext cx="9144004" cy="5743654"/>
        </p:xfrm>
        <a:graphic>
          <a:graphicData uri="http://schemas.openxmlformats.org/drawingml/2006/table">
            <a:tbl>
              <a:tblPr/>
              <a:tblGrid>
                <a:gridCol w="2611022"/>
                <a:gridCol w="498371"/>
                <a:gridCol w="660882"/>
                <a:gridCol w="574207"/>
                <a:gridCol w="639213"/>
                <a:gridCol w="780056"/>
                <a:gridCol w="790893"/>
                <a:gridCol w="790893"/>
                <a:gridCol w="617546"/>
                <a:gridCol w="530872"/>
                <a:gridCol w="650049"/>
              </a:tblGrid>
              <a:tr h="122927"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классов и отдельных болезней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Код 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МКБ-10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пересмотра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заболеваний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Снято с диспан-серного наблю-дения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Состоит под диспан-серным наблюде-нием на конец отчетного года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98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(из гр. 4):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заболеваний с впервые в жизни установленным диагнозом (из гр. 9):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6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возрасте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1 мес.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под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диспансер-ное наблю-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дение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жизни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установ-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ленным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диагнозом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под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диспансерное </a:t>
                      </a:r>
                      <a:r>
                        <a:rPr lang="ru-RU" sz="700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</a:t>
                      </a:r>
                      <a:r>
                        <a:rPr lang="ru-RU" sz="7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дение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 при </a:t>
                      </a:r>
                      <a:r>
                        <a:rPr lang="ru-RU" sz="700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</a:t>
                      </a:r>
                      <a:r>
                        <a:rPr lang="ru-RU" sz="7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-осмотре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048">
                <a:tc>
                  <a:txBody>
                    <a:bodyPr/>
                    <a:lstStyle/>
                    <a:p>
                      <a:pPr marL="91440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заболеваний – всего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А00-Т98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9517">
                <a:tc>
                  <a:txBody>
                    <a:bodyPr/>
                    <a:lstStyle/>
                    <a:p>
                      <a:pPr marL="91440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1440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некоторые инфекционные и паразитарные болезни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А00-В99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492">
                <a:tc>
                  <a:txBody>
                    <a:bodyPr/>
                    <a:lstStyle/>
                    <a:p>
                      <a:pPr marL="182880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2880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кишечные инфекции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А00-А09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048">
                <a:tc>
                  <a:txBody>
                    <a:bodyPr/>
                    <a:lstStyle/>
                    <a:p>
                      <a:pPr marL="182880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менингококковая инфекция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А39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048">
                <a:tc>
                  <a:txBody>
                    <a:bodyPr/>
                    <a:lstStyle/>
                    <a:p>
                      <a:pPr marL="91440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новообразования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С00-D48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7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79" marR="18879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06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048">
                <a:tc>
                  <a:txBody>
                    <a:bodyPr/>
                    <a:lstStyle/>
                    <a:p>
                      <a:pPr marL="82550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мочеполовой системы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N00-N99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55399">
                <a:tc>
                  <a:txBody>
                    <a:bodyPr/>
                    <a:lstStyle/>
                    <a:p>
                      <a:pPr marL="82550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отдельные состояния, возникающие в перинатальном периоде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82550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17.0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82550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P05-P96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55399">
                <a:tc>
                  <a:txBody>
                    <a:bodyPr/>
                    <a:lstStyle/>
                    <a:p>
                      <a:pPr marL="82550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врожденные аномалии (пороки развития), деформации и хромосомные нарушения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82550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18.0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82550" fontAlgn="base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Q00-Q99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97656">
                <a:tc>
                  <a:txBody>
                    <a:bodyPr/>
                    <a:lstStyle/>
                    <a:p>
                      <a:pPr marL="82550" fontAlgn="base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симптомы, признаки и отклонения от нормы, выявленные при клинических и лабораторных исследованиях, не классифицированные в других рубриках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R00-R99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1236">
                <a:tc>
                  <a:txBody>
                    <a:bodyPr/>
                    <a:lstStyle/>
                    <a:p>
                      <a:pPr marL="82550" fontAlgn="base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травмы, отравления и некоторые другие последствия воздействия внешних причин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S00-T98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80" marR="39980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-3305" y="83856"/>
            <a:ext cx="9143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FFFF00"/>
                </a:solidFill>
              </a:rPr>
              <a:t>ИЗМЕНЕНИЯ В ФОРМЕ № 12</a:t>
            </a:r>
            <a:endParaRPr lang="ru-RU" sz="1600" dirty="0"/>
          </a:p>
        </p:txBody>
      </p:sp>
      <p:sp>
        <p:nvSpPr>
          <p:cNvPr id="15" name="Прямоугольник 2"/>
          <p:cNvSpPr>
            <a:spLocks noChangeArrowheads="1"/>
          </p:cNvSpPr>
          <p:nvPr/>
        </p:nvSpPr>
        <p:spPr bwMode="auto">
          <a:xfrm>
            <a:off x="-3305" y="518034"/>
            <a:ext cx="9143999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Дети первого года жизни</a:t>
            </a:r>
          </a:p>
          <a:p>
            <a:pPr eaLnBrk="1" hangingPunct="1"/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(1500) 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7617</TotalTime>
  <Words>2230</Words>
  <Application>Microsoft Office PowerPoint</Application>
  <PresentationFormat>Экран (4:3)</PresentationFormat>
  <Paragraphs>532</Paragraphs>
  <Slides>33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1" baseType="lpstr">
      <vt:lpstr>Arial</vt:lpstr>
      <vt:lpstr>Calibri</vt:lpstr>
      <vt:lpstr>Corbel</vt:lpstr>
      <vt:lpstr>Courier New</vt:lpstr>
      <vt:lpstr>Times New Roman</vt:lpstr>
      <vt:lpstr>Wingdings</vt:lpstr>
      <vt:lpstr>Тема Office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ИЗМЕНЕНИЯ В ФОРМЕ № 12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Исключение:</vt:lpstr>
      <vt:lpstr>Класс 9. «Болезни системы кровообращения»</vt:lpstr>
      <vt:lpstr>Класс 9. «Болезни системы кровообращения»</vt:lpstr>
      <vt:lpstr>Класс 9. «Болезни системы кровообращения»</vt:lpstr>
      <vt:lpstr>Класс 9. «Болезни системы кровообращения»</vt:lpstr>
      <vt:lpstr>Класс 10. «Болезни органов дыхания» </vt:lpstr>
      <vt:lpstr>Презентация PowerPoint</vt:lpstr>
      <vt:lpstr> Класс 17. «Отдельные состояния, возникающие в перинатальном периоде» </vt:lpstr>
      <vt:lpstr>Класс 18. «Симптомы, признаки и отклонения от нормы, выявленные при клинических и лабораторных исследованиях, не классифицированные в других рубриках».</vt:lpstr>
      <vt:lpstr>Класс 19. Травмы, отравления и некоторые другие последствия воздействия внешних причин</vt:lpstr>
      <vt:lpstr> Факторы, влияющие на состояние здоровья населения и обращения в медицинские организации  (с профилактической и иными целями)  ТАБЛИЦЫ 1100,  1600, 2100, 3100,4100  </vt:lpstr>
      <vt:lpstr>Презентация PowerPoint</vt:lpstr>
      <vt:lpstr>Дети первого года жизни</vt:lpstr>
      <vt:lpstr>.                           Дети первого года жизни        (1500)  </vt:lpstr>
      <vt:lpstr>                            Дети первого года жизни        (1500)  </vt:lpstr>
      <vt:lpstr>Презентация PowerPoint</vt:lpstr>
      <vt:lpstr>  Межгодовой контроль </vt:lpstr>
      <vt:lpstr> Контроли таблиц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Михаил</dc:creator>
  <cp:lastModifiedBy>novicf@yandex.ru</cp:lastModifiedBy>
  <cp:revision>883</cp:revision>
  <cp:lastPrinted>2016-03-11T13:05:26Z</cp:lastPrinted>
  <dcterms:created xsi:type="dcterms:W3CDTF">2014-02-21T09:54:27Z</dcterms:created>
  <dcterms:modified xsi:type="dcterms:W3CDTF">2016-12-27T06:59:29Z</dcterms:modified>
</cp:coreProperties>
</file>