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74" r:id="rId3"/>
    <p:sldId id="275" r:id="rId4"/>
    <p:sldId id="273" r:id="rId5"/>
    <p:sldId id="276" r:id="rId6"/>
    <p:sldId id="256" r:id="rId7"/>
    <p:sldId id="257" r:id="rId8"/>
    <p:sldId id="258" r:id="rId9"/>
    <p:sldId id="259" r:id="rId10"/>
    <p:sldId id="260" r:id="rId11"/>
    <p:sldId id="270" r:id="rId12"/>
    <p:sldId id="267" r:id="rId13"/>
    <p:sldId id="269" r:id="rId14"/>
    <p:sldId id="268" r:id="rId15"/>
    <p:sldId id="262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bnv-dopab@mail.r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815290" cy="3857651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Форма №30</a:t>
            </a:r>
            <a:br>
              <a:rPr lang="ru-RU" sz="4400" dirty="0" smtClean="0"/>
            </a:br>
            <a:r>
              <a:rPr lang="ru-RU" sz="4400" dirty="0" smtClean="0"/>
              <a:t> федерального статистического наблюдения </a:t>
            </a:r>
            <a:br>
              <a:rPr lang="ru-RU" sz="4400" dirty="0" smtClean="0"/>
            </a:br>
            <a:r>
              <a:rPr lang="ru-RU" sz="4400" dirty="0" smtClean="0"/>
              <a:t>раздел 19</a:t>
            </a:r>
            <a:br>
              <a:rPr lang="ru-RU" sz="4400" dirty="0" smtClean="0"/>
            </a:br>
            <a:r>
              <a:rPr lang="ru-RU" sz="4400" dirty="0" smtClean="0"/>
              <a:t>таблицы 5500-5505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500570"/>
            <a:ext cx="7854696" cy="17526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1800" dirty="0" smtClean="0"/>
              <a:t>Заместитель начальника по медицинской части ГКУЗ ЛО «ПАБ»</a:t>
            </a:r>
          </a:p>
          <a:p>
            <a:r>
              <a:rPr lang="ru-RU" sz="1800" dirty="0" smtClean="0"/>
              <a:t>Белитченко Н.В.</a:t>
            </a:r>
            <a:endParaRPr lang="ru-RU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41763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Табл.2801 «Хирургическая работа медицинской организации в амбулаторных условиях»</a:t>
            </a:r>
            <a:br>
              <a:rPr lang="ru-RU" sz="1800" dirty="0" smtClean="0"/>
            </a:br>
            <a:r>
              <a:rPr lang="ru-RU" sz="1800" dirty="0" smtClean="0"/>
              <a:t>сумма значений графы 4 по строкам 5-9</a:t>
            </a:r>
            <a:br>
              <a:rPr lang="ru-RU" sz="1800" dirty="0" smtClean="0"/>
            </a:br>
            <a:r>
              <a:rPr lang="ru-RU" sz="1800" dirty="0" smtClean="0"/>
              <a:t>не может быть больше значения графы 3 по строке 01 табл.5500</a:t>
            </a:r>
            <a:endParaRPr lang="ru-RU" sz="1800" dirty="0"/>
          </a:p>
        </p:txBody>
      </p:sp>
      <p:pic>
        <p:nvPicPr>
          <p:cNvPr id="5" name="Рисунок 4" descr="28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1720"/>
            <a:ext cx="9144000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5500 с 28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99" y="213081"/>
            <a:ext cx="8779001" cy="64318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Табл.5125 « Деятельность эндоскопических отделений (кабинетов)»</a:t>
            </a:r>
            <a:br>
              <a:rPr lang="ru-RU" sz="2000" dirty="0" smtClean="0"/>
            </a:br>
            <a:r>
              <a:rPr lang="ru-RU" sz="2000" dirty="0" smtClean="0"/>
              <a:t>значение графы 3 «Всего» по строкам 3,4 не может быть больше значения графы 3 по строке 01 табл. 5500</a:t>
            </a:r>
            <a:br>
              <a:rPr lang="ru-RU" sz="2000" dirty="0" smtClean="0"/>
            </a:br>
            <a:r>
              <a:rPr lang="ru-RU" sz="2000" dirty="0" smtClean="0"/>
              <a:t>значения графы 3 по строке 26 табл. 5500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Рисунок 3" descr="51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0306"/>
            <a:ext cx="9144000" cy="46039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5500 с 28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99" y="213081"/>
            <a:ext cx="8779001" cy="64318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5500 с 25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99" y="182598"/>
            <a:ext cx="8779001" cy="649280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071546"/>
            <a:ext cx="7472386" cy="56122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Необходимо сверить с патологоанатомами района</a:t>
            </a:r>
            <a:endParaRPr lang="ru-RU" sz="1800" dirty="0"/>
          </a:p>
        </p:txBody>
      </p:sp>
      <p:pic>
        <p:nvPicPr>
          <p:cNvPr id="3" name="Рисунок 2" descr="55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1172"/>
            <a:ext cx="9144000" cy="45968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14488"/>
            <a:ext cx="8305800" cy="221457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Контактные данные:</a:t>
            </a:r>
            <a:br>
              <a:rPr lang="ru-RU" sz="2800" dirty="0" smtClean="0"/>
            </a:br>
            <a:r>
              <a:rPr lang="en-US" sz="2800" dirty="0" smtClean="0"/>
              <a:t>e-mail</a:t>
            </a:r>
            <a:r>
              <a:rPr lang="ru-RU" sz="2800" dirty="0" smtClean="0"/>
              <a:t>: </a:t>
            </a:r>
            <a:r>
              <a:rPr lang="en-US" sz="2800" u="sng" dirty="0" smtClean="0">
                <a:hlinkClick r:id="rId2"/>
              </a:rPr>
              <a:t>bnv-dopab@mail.ru</a:t>
            </a:r>
            <a:r>
              <a:rPr lang="en-US" sz="2800" u="sng" dirty="0" smtClean="0"/>
              <a:t/>
            </a:r>
            <a:br>
              <a:rPr lang="en-US" sz="2800" u="sng" dirty="0" smtClean="0"/>
            </a:br>
            <a:r>
              <a:rPr lang="en-US" sz="2800" u="sng" dirty="0" smtClean="0"/>
              <a:t/>
            </a:r>
            <a:br>
              <a:rPr lang="en-US" sz="2800" u="sng" dirty="0" smtClean="0"/>
            </a:br>
            <a:r>
              <a:rPr lang="ru-RU" sz="2800" dirty="0" smtClean="0"/>
              <a:t>тел. 498-77-62 (доб.104)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709632"/>
            <a:ext cx="882015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68413"/>
            <a:ext cx="87249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81075"/>
            <a:ext cx="877252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7249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208279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Таблица 2514 «Целевые осмотры на онкопатологию»</a:t>
            </a:r>
            <a:br>
              <a:rPr lang="ru-RU" sz="1800" dirty="0" smtClean="0"/>
            </a:br>
            <a:r>
              <a:rPr lang="ru-RU" sz="1400" i="1" u="sng" dirty="0" smtClean="0"/>
              <a:t/>
            </a:r>
            <a:br>
              <a:rPr lang="ru-RU" sz="1400" i="1" u="sng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/>
                </a:solidFill>
              </a:rPr>
              <a:t>сумма значений 3+4 строки 7 не может быть больше графы 3 строки 26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сумма значений 3+4 строки 8 не может быть больше графы 3 строки 1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25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571744"/>
            <a:ext cx="8715404" cy="37147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5500 с 25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99" y="182598"/>
            <a:ext cx="8779001" cy="64928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Табл. 2800 « Хирургическая работа медицинской организации в амбулаторных условиях»</a:t>
            </a:r>
            <a:br>
              <a:rPr lang="ru-RU" sz="1600" dirty="0" smtClean="0"/>
            </a:br>
            <a:r>
              <a:rPr lang="ru-RU" sz="1600" dirty="0" smtClean="0"/>
              <a:t>сумма значений графы 5 по всем строкам</a:t>
            </a:r>
            <a:br>
              <a:rPr lang="ru-RU" sz="1600" dirty="0" smtClean="0"/>
            </a:br>
            <a:r>
              <a:rPr lang="ru-RU" sz="1600" dirty="0" smtClean="0"/>
              <a:t>не может быть больше значения графы 3 по строке 01 табл.5500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Рисунок 3" descr="28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050"/>
            <a:ext cx="9144000" cy="48914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5500 с 28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99" y="213081"/>
            <a:ext cx="8779001" cy="643183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672</TotalTime>
  <Words>62</Words>
  <PresentationFormat>Экран (4:3)</PresentationFormat>
  <Paragraphs>10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Форма №30  федерального статистического наблюдения  раздел 19 таблицы 5500-5505</vt:lpstr>
      <vt:lpstr>Слайд 2</vt:lpstr>
      <vt:lpstr>Слайд 3</vt:lpstr>
      <vt:lpstr>Слайд 4</vt:lpstr>
      <vt:lpstr>Слайд 5</vt:lpstr>
      <vt:lpstr>Таблица 2514 «Целевые осмотры на онкопатологию»    сумма значений 3+4 строки 7 не может быть больше графы 3 строки 26 сумма значений 3+4 строки 8 не может быть больше графы 3 строки 1</vt:lpstr>
      <vt:lpstr>Слайд 7</vt:lpstr>
      <vt:lpstr>Табл. 2800 « Хирургическая работа медицинской организации в амбулаторных условиях» сумма значений графы 5 по всем строкам не может быть больше значения графы 3 по строке 01 табл.5500 </vt:lpstr>
      <vt:lpstr>Слайд 9</vt:lpstr>
      <vt:lpstr>Табл.2801 «Хирургическая работа медицинской организации в амбулаторных условиях» сумма значений графы 4 по строкам 5-9 не может быть больше значения графы 3 по строке 01 табл.5500</vt:lpstr>
      <vt:lpstr>Слайд 11</vt:lpstr>
      <vt:lpstr>Табл.5125 « Деятельность эндоскопических отделений (кабинетов)» значение графы 3 «Всего» по строкам 3,4 не может быть больше значения графы 3 по строке 01 табл. 5500 значения графы 3 по строке 26 табл. 5500 </vt:lpstr>
      <vt:lpstr>Слайд 13</vt:lpstr>
      <vt:lpstr>Слайд 14</vt:lpstr>
      <vt:lpstr>Необходимо сверить с патологоанатомами района</vt:lpstr>
      <vt:lpstr>Контактные данные: e-mail: bnv-dopab@mail.ru  тел. 498-77-62 (доб.104)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Таблица 2514 «Целевые осмотры на онкопатологию»  сумма значений граф 3-4 по стокам 7-8  не может быть меньше графы 3 по строке 26 табл.5500</dc:title>
  <dc:creator>Борис Ильич</dc:creator>
  <cp:lastModifiedBy>User</cp:lastModifiedBy>
  <cp:revision>33</cp:revision>
  <dcterms:created xsi:type="dcterms:W3CDTF">2014-12-20T09:37:01Z</dcterms:created>
  <dcterms:modified xsi:type="dcterms:W3CDTF">2014-12-24T11:45:14Z</dcterms:modified>
</cp:coreProperties>
</file>