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3" r:id="rId8"/>
    <p:sldId id="264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3821-A39F-4E7C-A10E-7AD0289298AB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B9EE-2314-4ADD-B155-C60D452D5C4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039095"/>
            <a:ext cx="7272808" cy="147002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годового медико-статистического отчета за 2014 г.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Ленинградской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7261196" cy="8614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Медицинский информационно-аналитический центр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Ленинградской области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8640"/>
            <a:ext cx="1512168" cy="17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447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Ф.№30 «Сведения о медицинской организации»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Таб.«1001 Кабинеты, отделения, подразделения»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52882"/>
              </p:ext>
            </p:extLst>
          </p:nvPr>
        </p:nvGraphicFramePr>
        <p:xfrm>
          <a:off x="1" y="980728"/>
          <a:ext cx="9143999" cy="2301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3767"/>
                <a:gridCol w="648072"/>
                <a:gridCol w="2448272"/>
                <a:gridCol w="1944216"/>
                <a:gridCol w="1619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стр.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подразделений, отделений, кабинетов (нет – 0, есть – 1)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подразделений, отделов, отделений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кабинетов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Гемодиализа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Геронтологические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4684" y="3397056"/>
            <a:ext cx="91586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Отмечают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входящих подразделений, отделов, отделений или кабинетов в медицинской организации: есть – 1, нет – 0. Если такие структуры имеются, то в гр. 4 показывают общее число соответствующих подразделений, отделов и отделений, а в гр. 5 – число кабинетов, не объединенных в подразделения, отделы или отделения. 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имеются только объединенные подразделения, отделы или отделения, то сведения о них показываются в графе 4, при этом графа 5 не заполняется.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имеются только необъединенные кабинеты, то сведения о них показывают в графе 5 (графа 4 не заполняется).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Наличие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подразделения, отдела, отделения, кабинета следует показывать только тогда, когда в отчете соответственно имеются штатные и занятые должности врачей и(или) среднего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персонала, соответствующее оборудование, аппаратура, ведется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отчетность и показана работа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соответствующих таблицах Отчета.</a:t>
            </a:r>
          </a:p>
        </p:txBody>
      </p:sp>
    </p:spTree>
    <p:extLst>
      <p:ext uri="{BB962C8B-B14F-4D97-AF65-F5344CB8AC3E}">
        <p14:creationId xmlns:p14="http://schemas.microsoft.com/office/powerpoint/2010/main" val="90850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24475"/>
          </a:xfrm>
        </p:spPr>
        <p:txBody>
          <a:bodyPr/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Ф.№30 «Сведения о медицинской организации»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Т. 3110 «Сверхсметные реанимационные койки, их использование и основные показатели деятельности» (с учетом внутрибольничных переводов)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29089"/>
              </p:ext>
            </p:extLst>
          </p:nvPr>
        </p:nvGraphicFramePr>
        <p:xfrm>
          <a:off x="3" y="908721"/>
          <a:ext cx="9143997" cy="599834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34105"/>
                <a:gridCol w="1313556"/>
                <a:gridCol w="576064"/>
                <a:gridCol w="648072"/>
                <a:gridCol w="720080"/>
                <a:gridCol w="510186"/>
                <a:gridCol w="641942"/>
                <a:gridCol w="576064"/>
                <a:gridCol w="504056"/>
                <a:gridCol w="646854"/>
                <a:gridCol w="577282"/>
                <a:gridCol w="576064"/>
                <a:gridCol w="648073"/>
                <a:gridCol w="360040"/>
                <a:gridCol w="288032"/>
                <a:gridCol w="323527"/>
              </a:tblGrid>
              <a:tr h="2170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развёрнутых и свёрнутых на ремонт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отчётном году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Прове-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дено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боль-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ными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койко- дней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Койко -дни 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закры-тия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ремонт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срок пребывания больного на койке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койки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Летальность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vert="vert270" anchor="ctr"/>
                </a:tc>
              </a:tr>
              <a:tr h="844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посту-пило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больных -всего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ельс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-ких жите-лей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числа поступивших (из гр.5)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Выпи-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сано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боль-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ных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днев-ные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стацио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-нары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(всех типов)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отчёт-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Средне-годовых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  <a:tr h="1483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 койки-всего (сметные, сверхсметные, в составе профильных отделений)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  <a:tr h="379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 сметные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  <a:tr h="234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сверхсметные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704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  <a:tr h="561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составе профильных отделений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704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  <a:tr h="65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стр. 1 - для новорожденных и недоношенных 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2" marR="6142" marT="61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4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11"/>
            <a:ext cx="9144000" cy="695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Изменения, которые вносятся в действующие формы федерального и отраслевого статистического наблюдения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008" y="764704"/>
            <a:ext cx="4283968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№10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заболеваниях психическими расстройствами поведения (кроме заболеваний, связанных с употреблением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веществ)»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764704"/>
            <a:ext cx="4283968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№ 36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«Сведения о контингентах психических больных»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79712" y="2132856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61956" y="2132856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-36512" y="2316649"/>
            <a:ext cx="410445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Внесены изменения:</a:t>
            </a:r>
          </a:p>
          <a:p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Во всех таблицах формы 10 добавлены строки  «из них: детский аутизм, атипичный аутизм», «из них синдром </a:t>
            </a:r>
            <a:r>
              <a:rPr lang="ru-RU" sz="1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Аспергера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2348880"/>
            <a:ext cx="507605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Внесены изменения: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таблицы 2100 «Контингенты больных, находящихся под диспансерным наблюдением» и 2110 «Контингенты больных, получающих консультативно-лечебную помощь» – в строки 4 «из них: детский аутизм, атипичный аутизм» и 6 «из них синдром </a:t>
            </a:r>
            <a:r>
              <a:rPr lang="ru-RU" sz="1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Аспергера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таблицу 2180 «Контингенты больных, имеющих группу инвалидности» добавлена строка 4 «из них: детский аутизм, атипичный аутизм».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таблицу 2300 «Состав пациентов, больных психическими расстройствами, получивших медицинскую помощь в стационарных условиях» добавлены строки 11 «из них: детский аутизм, атипичный аутизм» и 20 «из них синдром </a:t>
            </a:r>
            <a:r>
              <a:rPr lang="ru-RU" sz="1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Аспергера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3111"/>
            <a:ext cx="9144000" cy="695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Изменения, которые вносятся в действующие формы федерального и отраслевого статистического наблюдения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2008" y="764704"/>
            <a:ext cx="4283968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№16-ВН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причинах временной нетрудоспособности»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764704"/>
            <a:ext cx="4283968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№ 19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«Сведения о детях инвалидах»»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79712" y="2132856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61956" y="2132856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36512" y="2316649"/>
            <a:ext cx="41044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Внесены изменения: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Оставлены только классы болезней и отдельные нозологии: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Туберкулез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Злокачественные новообразования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Сахарный диабет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Ишемические болезни сердца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Цереброваскулярные болезни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Острые респираторные инфекции верхних дыхательных путей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Грипп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Пневмония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2348880"/>
            <a:ext cx="50760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Внесены изменения: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Удалены таблицы: 2000 «Распределение детей-инвалидов по основным видам нарушений функций организма ребенка» и 3000 «Распределение детей-инвалидов по ведущему ограничению жизнедеятельности»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Оставлены таблицы: 1000 «Контингенты детей-инвалидов по заболеванию, обусловившему возникновение инвалидности» (в пересмотренной форме – таблица 2000)</a:t>
            </a:r>
          </a:p>
        </p:txBody>
      </p:sp>
    </p:spTree>
    <p:extLst>
      <p:ext uri="{BB962C8B-B14F-4D97-AF65-F5344CB8AC3E}">
        <p14:creationId xmlns:p14="http://schemas.microsoft.com/office/powerpoint/2010/main" val="18997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3111"/>
            <a:ext cx="9144000" cy="695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Ф. №19 «Сведения о детях инвалидах»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Таб. 1000,  1. «Контингенты детей-инвалидов»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19706"/>
              </p:ext>
            </p:extLst>
          </p:nvPr>
        </p:nvGraphicFramePr>
        <p:xfrm>
          <a:off x="2" y="766427"/>
          <a:ext cx="9143997" cy="63112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091795"/>
                <a:gridCol w="555132"/>
                <a:gridCol w="1070530"/>
                <a:gridCol w="846429"/>
                <a:gridCol w="1295751"/>
                <a:gridCol w="1071090"/>
                <a:gridCol w="1071090"/>
                <a:gridCol w="1071090"/>
                <a:gridCol w="1071090"/>
              </a:tblGrid>
              <a:tr h="49672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 </a:t>
                      </a:r>
                      <a:r>
                        <a:rPr lang="ru-RU" sz="1600" dirty="0" smtClean="0">
                          <a:effectLst/>
                        </a:rPr>
                        <a:t>ребенка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r>
                        <a:rPr lang="ru-RU" sz="1300" dirty="0" err="1" smtClean="0">
                          <a:effectLst/>
                        </a:rPr>
                        <a:t>стро-ки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 ребенка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детей-инвалидов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 них проживают в интернатных учреждениях системы: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0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 с впервые </a:t>
                      </a:r>
                      <a:r>
                        <a:rPr lang="ru-RU" sz="1600" dirty="0" err="1" smtClean="0">
                          <a:effectLst/>
                        </a:rPr>
                        <a:t>установ</a:t>
                      </a:r>
                      <a:r>
                        <a:rPr lang="ru-RU" sz="1600" dirty="0" smtClean="0">
                          <a:effectLst/>
                        </a:rPr>
                        <a:t>-ленной инвалид-</a:t>
                      </a:r>
                      <a:r>
                        <a:rPr lang="ru-RU" sz="1600" dirty="0" err="1" smtClean="0">
                          <a:effectLst/>
                        </a:rPr>
                        <a:t>ностью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Минздрава России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Минобразования России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ctr"/>
                </a:tc>
              </a:tr>
              <a:tr h="41772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0 - 4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26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2688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5 - 9 лет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26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2688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10 - 14 лет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90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2688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 – 17 лет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377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5588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(0-17 лет)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  <a:tr h="513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91" marR="4709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-3111"/>
            <a:ext cx="9144000" cy="69580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Изменения, которые вносятся в действующие формы федерального и отраслевого статистического наблюдения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05880" y="764704"/>
            <a:ext cx="5976664" cy="11790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№14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деятельности  подразделений медицинской организации, оказывающих медицинскую помощь в стационарных условиях»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942184" y="1956609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36512" y="2132856"/>
            <a:ext cx="918051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Внесены изменения: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таблицу №2000 «состав пациентов в стационаре, сроки и исходы лечения»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А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«Взрослые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(18 лет и старше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 «Взрослые старше трудоспособного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возраста (с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55 лет у женщин и с 60 лет у мужчин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В «Дети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0 - 17 лет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включительно»  - добавлены дополнительные строки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таблицы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№4000 «Хирургическая работа организации» 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4001 «Хирургическая работа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организации (лица старше трудоспособного возраста)»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добавлены строки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624" y="4221088"/>
            <a:ext cx="5976664" cy="11790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№14ДС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деятельности  дневных стационаров медицинских организаций»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942184" y="5445224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-18256" y="5602595"/>
            <a:ext cx="9180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Внесены изменения: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Добавлена таблица №1000 «Должности и физические лица дневных стационаров медицинских организаций»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Отдельные таблицы удалены</a:t>
            </a:r>
          </a:p>
        </p:txBody>
      </p:sp>
    </p:spTree>
    <p:extLst>
      <p:ext uri="{BB962C8B-B14F-4D97-AF65-F5344CB8AC3E}">
        <p14:creationId xmlns:p14="http://schemas.microsoft.com/office/powerpoint/2010/main" val="2142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-3111"/>
            <a:ext cx="9144000" cy="69580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Изменения, которые вносятся в действующие формы федерального и отраслевого статистического наблюдения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692696"/>
            <a:ext cx="8352928" cy="8066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№63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заболеваниях, связанных с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микронутриентной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недостаточностью»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175956" y="1556792"/>
            <a:ext cx="504056" cy="39604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1988840"/>
            <a:ext cx="8352928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№12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числе заболеваний, зарегистрированных у пациентов, проживающих в районе обслуживания медицинской организации»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175956" y="2996952"/>
            <a:ext cx="504056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220072" y="3082171"/>
            <a:ext cx="39239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Внесены изменения: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таблицы «Факторы, влияющие на состояние здоровья населения и обращения в медицинские организации</a:t>
            </a:r>
            <a:r>
              <a:rPr lang="ru-RU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 профилактической целью)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раздел 5 «Диспансеризация студентов высших учебных учреждений»</a:t>
            </a:r>
          </a:p>
          <a:p>
            <a:pPr marL="285750" indent="-285750" algn="just">
              <a:buFontTx/>
              <a:buChar char="-"/>
            </a:pP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Удалены: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Таблицы 3001, 5001</a:t>
            </a:r>
          </a:p>
          <a:p>
            <a:pPr algn="just"/>
            <a:endParaRPr lang="ru-RU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620688"/>
            <a:ext cx="8496944" cy="878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51520" y="692696"/>
            <a:ext cx="8352928" cy="806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3212976"/>
            <a:ext cx="507605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Добавлены: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таблицы 1000, 2000, 3000, 4000 добавлена графа: взято под диспансерным наблюдением (из числа зарегистрированных пациентов с данным заболеванием с диагнозом, установленным впервые в жизни)» и внесены дополнительные строки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5100 «Профилактические медицинские осмотры обучающихся в общеобразовательных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веществ»</a:t>
            </a:r>
          </a:p>
        </p:txBody>
      </p:sp>
    </p:spTree>
    <p:extLst>
      <p:ext uri="{BB962C8B-B14F-4D97-AF65-F5344CB8AC3E}">
        <p14:creationId xmlns:p14="http://schemas.microsoft.com/office/powerpoint/2010/main" val="18221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90872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№12: особенности острых заболеваний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10599"/>
              </p:ext>
            </p:extLst>
          </p:nvPr>
        </p:nvGraphicFramePr>
        <p:xfrm>
          <a:off x="0" y="460032"/>
          <a:ext cx="9144000" cy="63979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00192"/>
                <a:gridCol w="576064"/>
                <a:gridCol w="2267744"/>
              </a:tblGrid>
              <a:tr h="5112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 классов и отдельных болезней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Зарегистрировано пациентов с данным</a:t>
                      </a:r>
                      <a:r>
                        <a:rPr lang="ru-RU" sz="1100" baseline="0" dirty="0" smtClean="0"/>
                        <a:t> заболеванием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391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Всего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 том числе с диагнозом, установленным</a:t>
                      </a:r>
                      <a:r>
                        <a:rPr lang="ru-RU" sz="1100" baseline="0" dirty="0" smtClean="0"/>
                        <a:t> впервые в жизни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1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Менингококковая инфекция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1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Острый отит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1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Острая ревматическая лихорадка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Нестабильная</a:t>
                      </a:r>
                      <a:r>
                        <a:rPr lang="ru-RU" sz="1100" baseline="0" dirty="0" smtClean="0"/>
                        <a:t> стенокардия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Острый и повторный инфаркт миокарда, острый миокардит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Субарахноидальное кровоизлияние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Внутримозговое и другое внутричерепное кровоизлияние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Инфаркт мозга,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Инсульт, не уточненный, как кровоизлияние или инфаркт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02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Закупорка,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стеноз пре-, церебральных арт-й, не приводящих к инфаркту</a:t>
                      </a:r>
                      <a:r>
                        <a:rPr lang="ru-RU" sz="1100" baseline="0" dirty="0" smtClean="0"/>
                        <a:t> мозга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Острые респираторные инфекции верхних дыхательных путей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Из них: Острый ларингит и трахеит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Острый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обструктивный</a:t>
                      </a:r>
                      <a:r>
                        <a:rPr lang="ru-RU" sz="1100" baseline="0" dirty="0" smtClean="0"/>
                        <a:t> ларингит (круп) и </a:t>
                      </a:r>
                      <a:r>
                        <a:rPr lang="ru-RU" sz="1100" baseline="0" dirty="0" err="1" smtClean="0"/>
                        <a:t>эпиглотит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Грипп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Острые респираторные инфекции нижних</a:t>
                      </a:r>
                      <a:r>
                        <a:rPr lang="ru-RU" sz="1100" baseline="0" dirty="0" smtClean="0"/>
                        <a:t> дыхательных путей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Пневмония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Отдельные</a:t>
                      </a:r>
                      <a:r>
                        <a:rPr lang="ru-RU" sz="1100" baseline="0" dirty="0" smtClean="0"/>
                        <a:t> состояния, возникающие в перинатальном периоде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7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Травмы, отравления и некоторые др. последствия воздействия внешних причин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Кольцо 4"/>
          <p:cNvSpPr/>
          <p:nvPr/>
        </p:nvSpPr>
        <p:spPr>
          <a:xfrm>
            <a:off x="6228184" y="1484784"/>
            <a:ext cx="792088" cy="43204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7524328" y="1484784"/>
            <a:ext cx="792088" cy="432048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7092280" y="1484784"/>
            <a:ext cx="360040" cy="43204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27384"/>
            <a:ext cx="9144000" cy="90872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№12: особенности отдельных заболеваний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21051"/>
              </p:ext>
            </p:extLst>
          </p:nvPr>
        </p:nvGraphicFramePr>
        <p:xfrm>
          <a:off x="0" y="548680"/>
          <a:ext cx="9144000" cy="2584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04248"/>
                <a:gridCol w="23397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Заболевание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наблюдения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Острые пневмонии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месяцев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Острые</a:t>
                      </a:r>
                      <a:r>
                        <a:rPr lang="ru-RU" baseline="0" dirty="0" smtClean="0"/>
                        <a:t>, повторные инфаркты миокарда, ОНМК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28-30 дней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Острая</a:t>
                      </a:r>
                      <a:r>
                        <a:rPr lang="ru-RU" baseline="0" dirty="0" smtClean="0"/>
                        <a:t> ревматическая лихорадка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месяца</a:t>
                      </a:r>
                      <a:endParaRPr lang="ru-RU" dirty="0"/>
                    </a:p>
                  </a:txBody>
                  <a:tcPr/>
                </a:tc>
              </a:tr>
              <a:tr h="567444"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Отдельные состояния, возникающие в перинатальном периоде у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месяц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14096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Стр.17 т.2000, т.3000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Отдельные состояния, возникающие в перинатальном периоде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заполняется только в случаях перинатальной смертности и касается состояния здоровья матери (кодируется Р00-Р04)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Стр.19 т.1000-4000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«Симптомы, признаки и отклонения от нормы, выявленные при  клинических и лабораторных исследованиях, не классифицированные в других рубриках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могут быть единичные случаи, когда не было возможности установить диагноз заболевания,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учет не берутся.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3111"/>
            <a:ext cx="9144000" cy="69580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Изменения, которые вносятся в действующие формы федерального и отраслевого статистического наблюдения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9579" y="1113135"/>
            <a:ext cx="2880320" cy="10197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№30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медицинской организации»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6176" y="548680"/>
            <a:ext cx="3024336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№6 МК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деятельности отделения экстренной и плановой консультативной медицинской помощи и медицинской эвакуации медицинской организации»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2569" y="623392"/>
            <a:ext cx="2880320" cy="11790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Форма №80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«Сведения о деятельности патологоанатомического бюро (отделения)»</a:t>
            </a:r>
          </a:p>
        </p:txBody>
      </p:sp>
      <p:sp>
        <p:nvSpPr>
          <p:cNvPr id="7" name="Стрелка вниз 6"/>
          <p:cNvSpPr/>
          <p:nvPr/>
        </p:nvSpPr>
        <p:spPr>
          <a:xfrm rot="2148818">
            <a:off x="5643736" y="652615"/>
            <a:ext cx="504056" cy="46055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02843">
            <a:off x="2897551" y="678957"/>
            <a:ext cx="504056" cy="46055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7504" y="620688"/>
            <a:ext cx="2718565" cy="1181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20688"/>
            <a:ext cx="2771800" cy="1181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71525" y="548680"/>
            <a:ext cx="2764971" cy="1944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310689" y="476672"/>
            <a:ext cx="2725807" cy="20162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4319972" y="2176361"/>
            <a:ext cx="504056" cy="31653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067944" y="2420888"/>
            <a:ext cx="5076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Исключены: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Таблицы 1004 «Прочие подразделения»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1109 «Направления деятельности организации»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2513 «Обследовано с целью выявления пациентов, больных сифилисом»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2601 «Об инвалидах, состоящих на учете в медицинской организации»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2602 «Медицинская помощь членам семей военнослужащих, пострадавших во время исполнения воинского долга»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2703 «О числе посещений стоматологов на платной основе»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6100 «Антирабическая деятельность»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2569" y="2420888"/>
            <a:ext cx="38519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Добавлены: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Сведения о санаторно-курортной организации, ее коечном фонде, о поступивших и выписанных пациентов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1000 «Общие сведения о медицинской организации»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1110 «О числе физических лиц основных работников, находящихся в декретном отпуске»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2103 «О посещениях врачей центров здоровья»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2106 «О законченных случаях посещений»</a:t>
            </a:r>
          </a:p>
        </p:txBody>
      </p:sp>
    </p:spTree>
    <p:extLst>
      <p:ext uri="{BB962C8B-B14F-4D97-AF65-F5344CB8AC3E}">
        <p14:creationId xmlns:p14="http://schemas.microsoft.com/office/powerpoint/2010/main" val="185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645</TotalTime>
  <Words>1477</Words>
  <Application>Microsoft Office PowerPoint</Application>
  <PresentationFormat>Экран (4:3)</PresentationFormat>
  <Paragraphs>364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Winter</vt:lpstr>
      <vt:lpstr>Формирование годового медико-статистического отчета за 2014 г.  по Ленинградской области</vt:lpstr>
      <vt:lpstr>Изменения, которые вносятся в действующие формы федерального и отраслевого статистического наблюдения</vt:lpstr>
      <vt:lpstr>Изменения, которые вносятся в действующие формы федерального и отраслевого статистического наблюдения</vt:lpstr>
      <vt:lpstr>Ф. №19 «Сведения о детях инвалидах» Таб. 1000,  1. «Контингенты детей-инвалидов»</vt:lpstr>
      <vt:lpstr>Презентация PowerPoint</vt:lpstr>
      <vt:lpstr>Презентация PowerPoint</vt:lpstr>
      <vt:lpstr>Форма №12: особенности острых заболеваний</vt:lpstr>
      <vt:lpstr>Презентация PowerPoint</vt:lpstr>
      <vt:lpstr>Презентация PowerPoint</vt:lpstr>
      <vt:lpstr>Ф.№30 «Сведения о медицинской организации» Таб.«1001 Кабинеты, отделения, подразделения»</vt:lpstr>
      <vt:lpstr>Ф.№30 «Сведения о медицинской организации» Т. 3110 «Сверхсметные реанимационные койки, их использование и основные показатели деятельности» (с учетом внутрибольничных переводов)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2014г.</dc:title>
  <dc:creator>Doc3</dc:creator>
  <cp:lastModifiedBy>Doc3</cp:lastModifiedBy>
  <cp:revision>42</cp:revision>
  <dcterms:created xsi:type="dcterms:W3CDTF">2014-12-16T07:04:49Z</dcterms:created>
  <dcterms:modified xsi:type="dcterms:W3CDTF">2014-12-22T09:30:04Z</dcterms:modified>
</cp:coreProperties>
</file>